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7" r:id="rId5"/>
  </p:sldMasterIdLst>
  <p:notesMasterIdLst>
    <p:notesMasterId r:id="rId16"/>
  </p:notesMasterIdLst>
  <p:handoutMasterIdLst>
    <p:handoutMasterId r:id="rId17"/>
  </p:handoutMasterIdLst>
  <p:sldIdLst>
    <p:sldId id="266" r:id="rId6"/>
    <p:sldId id="305" r:id="rId7"/>
    <p:sldId id="354" r:id="rId8"/>
    <p:sldId id="348" r:id="rId9"/>
    <p:sldId id="349" r:id="rId10"/>
    <p:sldId id="353" r:id="rId11"/>
    <p:sldId id="350" r:id="rId12"/>
    <p:sldId id="351" r:id="rId13"/>
    <p:sldId id="352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gadia, Vishal (LARC-E301)[STARSS III Affiiate]" initials="BV(IA" lastIdx="4" clrIdx="0">
    <p:extLst>
      <p:ext uri="{19B8F6BF-5375-455C-9EA6-DF929625EA0E}">
        <p15:presenceInfo xmlns:p15="http://schemas.microsoft.com/office/powerpoint/2012/main" userId="S-1-5-21-330711430-3775241029-4075259233-848668" providerId="AD"/>
      </p:ext>
    </p:extLst>
  </p:cmAuthor>
  <p:cmAuthor id="2" name="Groenen, Danielle (LARC-E301)[Science Systems &amp; Applications, Inc.]" initials="GD(S&amp;AI" lastIdx="3" clrIdx="1">
    <p:extLst>
      <p:ext uri="{19B8F6BF-5375-455C-9EA6-DF929625EA0E}">
        <p15:presenceInfo xmlns:p15="http://schemas.microsoft.com/office/powerpoint/2012/main" userId="S-1-5-21-330711430-3775241029-4075259233-9046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5FF"/>
    <a:srgbClr val="F2F7FA"/>
    <a:srgbClr val="DBE8EE"/>
    <a:srgbClr val="91B4C8"/>
    <a:srgbClr val="6AC0E1"/>
    <a:srgbClr val="52B3D9"/>
    <a:srgbClr val="68BAE1"/>
    <a:srgbClr val="6DB8E3"/>
    <a:srgbClr val="AAE3F7"/>
    <a:srgbClr val="ABD5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E18C2B-6679-2546-B791-B20FD025C3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5A91F-032D-3D45-889E-A964E92CDD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A5D0C-221B-D841-90A1-C281F38CA7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608D9-8FEA-2E4F-84AF-A88A614F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70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21C5E-14C9-E346-B1A7-E2CF4688A4C0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C0CBE-288C-D84B-B11F-1B62224BD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0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rs.earthdata.nasa.gov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36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Earthdata</a:t>
            </a:r>
            <a:r>
              <a:rPr lang="en-US"/>
              <a:t> Login </a:t>
            </a:r>
            <a:r>
              <a:rPr lang="en-US">
                <a:hlinkClick r:id="rId3"/>
              </a:rPr>
              <a:t>https://urs.earthdata.nasa.gov</a:t>
            </a:r>
            <a:r>
              <a:rPr lang="en-US"/>
              <a:t>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05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63029-D307-3749-AB26-9F9152234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1048510-E575-EC4D-AC24-1F31E8291FA3}" type="datetime1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848100" y="4152900"/>
            <a:ext cx="3428126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3B1C91-BB5E-7549-BF43-9056C639C58D}"/>
              </a:ext>
            </a:extLst>
          </p:cNvPr>
          <p:cNvGrpSpPr/>
          <p:nvPr userDrawn="1"/>
        </p:nvGrpSpPr>
        <p:grpSpPr>
          <a:xfrm>
            <a:off x="516442" y="-8842"/>
            <a:ext cx="4621246" cy="6873373"/>
            <a:chOff x="516442" y="-8842"/>
            <a:chExt cx="4621246" cy="6873373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466EF3C0-A624-FF4C-B066-35DA043246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4060" y="-8842"/>
              <a:ext cx="2653628" cy="6147482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E4464884-B9BC-9244-A3A6-12B093B1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55" y="4814485"/>
              <a:ext cx="909359" cy="204738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4EF31946-1FF7-F04F-9C80-522085923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42" y="1794"/>
              <a:ext cx="3799633" cy="68627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18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24" userDrawn="1">
          <p15:clr>
            <a:srgbClr val="FBAE40"/>
          </p15:clr>
        </p15:guide>
        <p15:guide id="2" pos="2424" userDrawn="1">
          <p15:clr>
            <a:srgbClr val="FBAE40"/>
          </p15:clr>
        </p15:guide>
        <p15:guide id="3" pos="336" userDrawn="1">
          <p15:clr>
            <a:srgbClr val="FBAE40"/>
          </p15:clr>
        </p15:guide>
        <p15:guide id="4" orient="horz" pos="2040" userDrawn="1">
          <p15:clr>
            <a:srgbClr val="FBAE40"/>
          </p15:clr>
        </p15:guide>
        <p15:guide id="5" orient="horz" pos="261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C3778A4-7E51-F843-B442-9AB8F9B1B316}" type="datetime1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AA1E046B-ED24-6E46-B6B7-E0B87B6DBC93}" type="datetime1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6BF74303-5CC8-A742-91C1-5C845EA8F6D6}" type="datetime1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5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C599AF67-EA06-934F-8B5B-BDD6DB237689}" type="datetime1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0BA44-6269-1648-A641-A3055C375614}" type="datetime1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59C7A6-D5D7-AB4F-B44F-E7FCF674C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4000" y="0"/>
            <a:ext cx="13716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C95E-30A4-D744-8BC0-DDA2BE0BB564}" type="datetime1">
              <a:rPr lang="en-US" smtClean="0"/>
              <a:t>5/4/2023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6BF381-EC61-6849-8D46-8B15029926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42220" y="2930504"/>
            <a:ext cx="4907929" cy="440946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F570B87-6A33-6D43-B8E5-2F92176EA5DD}"/>
              </a:ext>
            </a:extLst>
          </p:cNvPr>
          <p:cNvGrpSpPr/>
          <p:nvPr userDrawn="1"/>
        </p:nvGrpSpPr>
        <p:grpSpPr>
          <a:xfrm>
            <a:off x="4150530" y="528603"/>
            <a:ext cx="4932340" cy="2120900"/>
            <a:chOff x="3761206" y="725010"/>
            <a:chExt cx="4932340" cy="21209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470524-0B5B-5A46-A813-150DCBD61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088255" y="930910"/>
              <a:ext cx="787400" cy="7747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88C8E61-000C-D042-B85F-063A438D11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rot="20357980">
              <a:off x="6559946" y="725010"/>
              <a:ext cx="2133600" cy="21209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A39668C-655F-F745-8FBC-0FE3FABD3D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761206" y="2026497"/>
              <a:ext cx="1028700" cy="6350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EB35260-6306-BC40-B650-C58F4BFD89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581810" y="4098400"/>
            <a:ext cx="4348566" cy="1431161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  <a:p>
            <a:r>
              <a:rPr lang="en-US" dirty="0"/>
              <a:t>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692E3A0-72B3-2244-99BB-9447B75D90C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207890" y="6075666"/>
            <a:ext cx="2755900" cy="3365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9D3622-563B-A444-94C9-1DB71C797B9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132957" y="5797540"/>
            <a:ext cx="838200" cy="8382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807836F-AE3D-4847-80B1-0343B9DAB76F}"/>
              </a:ext>
            </a:extLst>
          </p:cNvPr>
          <p:cNvGrpSpPr/>
          <p:nvPr userDrawn="1"/>
        </p:nvGrpSpPr>
        <p:grpSpPr>
          <a:xfrm>
            <a:off x="-473777" y="-10705"/>
            <a:ext cx="3197522" cy="6876906"/>
            <a:chOff x="-473777" y="-10705"/>
            <a:chExt cx="3197522" cy="6876906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84CFB6B8-C63B-414F-BD5D-4E036E37D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68BAE1"/>
                </a:gs>
                <a:gs pos="3000">
                  <a:srgbClr val="88CFEB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E2067D73-15F5-EB41-9889-53FF5A33A5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FD5ED"/>
                </a:gs>
                <a:gs pos="71000">
                  <a:srgbClr val="52B3D9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5421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12383 0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69 -0.35463 L -0.15169 -0.2213 " pathEditMode="relative" ptsTypes="AA">
                                      <p:cBhvr>
                                        <p:cTn id="8" dur="21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2878 1.85185E-6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04323 -0.01898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-9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04583 -0.06852 " pathEditMode="relative" rAng="0" ptsTypes="AA">
                                      <p:cBhvr>
                                        <p:cTn id="14" dur="1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352">
          <p15:clr>
            <a:srgbClr val="FBAE40"/>
          </p15:clr>
        </p15:guide>
        <p15:guide id="2" pos="336">
          <p15:clr>
            <a:srgbClr val="FBAE40"/>
          </p15:clr>
        </p15:guide>
        <p15:guide id="3" orient="horz" pos="2040">
          <p15:clr>
            <a:srgbClr val="FBAE40"/>
          </p15:clr>
        </p15:guide>
        <p15:guide id="4" pos="1056">
          <p15:clr>
            <a:srgbClr val="FBAE40"/>
          </p15:clr>
        </p15:guide>
        <p15:guide id="5" orient="horz" pos="26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A15CAF-9732-0B43-997D-D5550F5E2B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BA2BCCB5-3507-4040-8FFC-F7D4CC43BB93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255B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328F738-5EDC-3949-852D-A010F0465D5B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9CFF0D17-06AD-DA41-87BA-1C5318120BAC}" type="datetime1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7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4553AC-F7F2-D04D-8709-DA7FACA746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5B63246-8530-DC48-8604-6138BECABBCB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41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BEB03FD3-66C4-D747-9D7B-436B9C4C9F56}" type="datetime1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63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F01CAC-0CB4-4647-9BF0-77445B3E5E15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71845CE6-C3BF-264D-A66F-F22221B4F103}" type="datetime1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5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E86043-8559-4A41-B1AB-58A86FBE30BF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9517CF-5B8D-5646-8AF1-5A33F434600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FD0EC2-327E-6248-8331-EADADAD065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9791F60-12DF-FE49-9C37-5CBE9190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B5B1FB2-0391-464B-B0D6-E733065A4E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38200"/>
            <a:ext cx="6169058" cy="1200329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2214710"/>
            <a:ext cx="6169057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326BB370-F0D2-F644-A3B2-F5D7C290B4A9}" type="datetime1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07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104144"/>
            <a:ext cx="6678105" cy="6463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9B84-1F8D-9F43-BBFC-BE9D2B4AD1AD}" type="datetime1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  <p15:guide id="2" pos="309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A5C90657-D4BF-2E40-8D75-7274E81EDD09}" type="datetime1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06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9FBF5F-05D9-5E4C-A888-FF03AE1EE3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F9E48A-6402-B543-B732-592515407E50}"/>
              </a:ext>
            </a:extLst>
          </p:cNvPr>
          <p:cNvSpPr/>
          <p:nvPr userDrawn="1"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98000">
                <a:srgbClr val="032939"/>
              </a:gs>
              <a:gs pos="51000">
                <a:srgbClr val="1D4E66"/>
              </a:gs>
              <a:gs pos="0">
                <a:srgbClr val="032939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68579981-7D75-EE44-A0A2-D2EA4FC6E387}" type="datetime1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3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AD1C48E4-294A-2349-A28D-95A31CD82DB9}" type="datetime1">
              <a:rPr lang="en-US" smtClean="0"/>
              <a:t>5/4/2023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B5AD37D0-1C64-3342-BF81-1BC3096283AF}" type="datetime1">
              <a:rPr lang="en-US" smtClean="0"/>
              <a:t>5/4/2023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D06222A-5CBA-0B49-871F-EEAD15CA6A46}"/>
              </a:ext>
            </a:extLst>
          </p:cNvPr>
          <p:cNvSpPr txBox="1">
            <a:spLocks/>
          </p:cNvSpPr>
          <p:nvPr userDrawn="1"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5CBF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099B86D-B6EA-BD47-A856-6A059EA40DC2}" type="datetime1">
              <a:rPr lang="en-US" smtClean="0"/>
              <a:t>5/4/2023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9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6ED6B27A-6332-D742-BD07-6CDDD9520A9F}" type="datetime1">
              <a:rPr lang="en-US" smtClean="0"/>
              <a:t>5/4/2023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B5AD37D0-1C64-3342-BF81-1BC3096283AF}" type="datetime1">
              <a:rPr lang="en-US" smtClean="0"/>
              <a:t>5/4/2023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1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CA837742-C82E-964C-9C2C-C220156EEFAD}" type="datetime1">
              <a:rPr lang="en-US" smtClean="0"/>
              <a:t>5/4/2023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0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EE0016D8-A082-EA4E-8E8D-9BB3C30974F4}" type="datetime1">
              <a:rPr lang="en-US" smtClean="0"/>
              <a:t>5/4/2023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DBC7AEF5-D0E7-9346-A8F7-B0DB3493E8AC}" type="datetime1">
              <a:rPr lang="en-US" smtClean="0"/>
              <a:t>5/4/2023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AAE731-51C2-1E42-91C4-7FEAB40368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9952507F-5269-DD44-B0B4-BE319763C9BE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50E3B-566A-3944-93A1-7996F3231232}" type="datetime1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1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  <p15:guide id="2" pos="146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76E-E995-004E-A668-C18228520815}" type="datetime1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DF19279-B047-7D48-85E8-DF95A6D7EC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599FD2-9125-B541-B401-B0417289286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B26E70B-8A33-914A-9518-534A92C07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A53DB7C-3BE5-1248-9EF9-A29A0871F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1678DD0-9F0F-8E4D-9DA3-7734E7E42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41EF-59A9-EB44-B6A5-EA972A304A2A}" type="datetime1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  <p15:guide id="2" pos="60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E32FC62-3497-1C47-A6D4-744E2DE27B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E98BFD-7261-2A4A-88D8-8BE7FA0E795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CFB6D1D-0217-1249-B4A7-02FA05433B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31D602F-D1EF-824A-8399-D28A1138A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ADA3B2E1-B449-C24A-94E5-849A79FE6A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0A68660-7217-F145-A81C-CD6DEA0F7BAF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38200"/>
            <a:ext cx="6169058" cy="1200329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2214710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62F0-D083-B845-B6E9-16FEFBF1BB1D}" type="datetime1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6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  <p15:guide id="2" pos="340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37B998-9718-4843-A842-5D6256680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E70AEB-97F5-0F48-9A3F-D180606A03F2}"/>
              </a:ext>
            </a:extLst>
          </p:cNvPr>
          <p:cNvSpPr/>
          <p:nvPr userDrawn="1"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100000">
                <a:srgbClr val="BFE5FF">
                  <a:alpha val="37000"/>
                </a:srgbClr>
              </a:gs>
              <a:gs pos="85000">
                <a:srgbClr val="BFE5FF">
                  <a:alpha val="95000"/>
                </a:srgbClr>
              </a:gs>
              <a:gs pos="53000">
                <a:srgbClr val="BFE5FF"/>
              </a:gs>
              <a:gs pos="14000">
                <a:srgbClr val="BFE5FF">
                  <a:alpha val="95000"/>
                </a:srgbClr>
              </a:gs>
              <a:gs pos="0">
                <a:srgbClr val="BFE5FF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C5F35-408D-3A4C-9A67-8EC08E9E6686}" type="datetime1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90583E90-EA64-D543-87D6-FE6E377F3872}" type="datetime1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D06222A-5CBA-0B49-871F-EEAD15CA6A46}"/>
              </a:ext>
            </a:extLst>
          </p:cNvPr>
          <p:cNvSpPr txBox="1">
            <a:spLocks/>
          </p:cNvSpPr>
          <p:nvPr userDrawn="1"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5CBF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6505EF1-2689-1D4F-9A49-252FB9CB9F46}" type="datetime1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4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2A710D8C-AA93-0340-8C1F-B1357FC4E338}" type="datetime1">
              <a:rPr lang="en-US" smtClean="0"/>
              <a:t>5/4/2023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5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70607F-EC1F-2145-9FD3-42E83D41B61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60000"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C933AE0C-1EDE-D449-A351-7100D4F7E282}"/>
              </a:ext>
            </a:extLst>
          </p:cNvPr>
          <p:cNvSpPr>
            <a:spLocks/>
          </p:cNvSpPr>
          <p:nvPr/>
        </p:nvSpPr>
        <p:spPr bwMode="auto">
          <a:xfrm>
            <a:off x="-400554" y="-1287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91B4C8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211CE53-6617-F84F-8461-D49BCC6327EC}"/>
              </a:ext>
            </a:extLst>
          </p:cNvPr>
          <p:cNvSpPr>
            <a:spLocks/>
          </p:cNvSpPr>
          <p:nvPr/>
        </p:nvSpPr>
        <p:spPr bwMode="auto">
          <a:xfrm>
            <a:off x="1513028" y="541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5000">
                <a:srgbClr val="DBE8EE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3F3FBE9-9076-9443-A2FD-B1185C139A92}" type="datetime1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0" r:id="rId2"/>
    <p:sldLayoutId id="2147483660" r:id="rId3"/>
    <p:sldLayoutId id="2147483662" r:id="rId4"/>
    <p:sldLayoutId id="2147483663" r:id="rId5"/>
    <p:sldLayoutId id="2147483651" r:id="rId6"/>
    <p:sldLayoutId id="2147483666" r:id="rId7"/>
    <p:sldLayoutId id="2147483652" r:id="rId8"/>
    <p:sldLayoutId id="2147483653" r:id="rId9"/>
    <p:sldLayoutId id="2147483654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2712A1-6345-C940-92B5-6F10D12A4BB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9844E079-3EBA-6146-BEF0-59FA495549B2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255B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FB2F5AE2-CD99-9E44-865F-D56B4EE8256E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1EBD71-4233-C14F-980D-3CAEF44976C6}" type="datetime1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7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65CBF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-asdc@earthdata.nasa.gov" TargetMode="External"/><Relationship Id="rId2" Type="http://schemas.openxmlformats.org/officeDocument/2006/relationships/hyperlink" Target="https://asdc.larc.nasa.gov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subset.larc.nasa.gov/" TargetMode="External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hyperlink" Target="https://search.earthdata.nasa.gov/" TargetMode="External"/><Relationship Id="rId21" Type="http://schemas.openxmlformats.org/officeDocument/2006/relationships/image" Target="../media/image22.png"/><Relationship Id="rId7" Type="http://schemas.openxmlformats.org/officeDocument/2006/relationships/hyperlink" Target="https://opendap.larc.nasa.gov/" TargetMode="External"/><Relationship Id="rId12" Type="http://schemas.openxmlformats.org/officeDocument/2006/relationships/image" Target="../media/image14.png"/><Relationship Id="rId17" Type="http://schemas.openxmlformats.org/officeDocument/2006/relationships/hyperlink" Target="https://asdc.larc.nasa.gov/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gis.earthdata.nasa.gov/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harmony.earthdata.nasa.gov" TargetMode="External"/><Relationship Id="rId15" Type="http://schemas.openxmlformats.org/officeDocument/2006/relationships/image" Target="../media/image17.png"/><Relationship Id="rId23" Type="http://schemas.openxmlformats.org/officeDocument/2006/relationships/image" Target="../media/image24.png"/><Relationship Id="rId10" Type="http://schemas.openxmlformats.org/officeDocument/2006/relationships/hyperlink" Target="mailto:support-asdc@earthdata.nasa.gov" TargetMode="External"/><Relationship Id="rId19" Type="http://schemas.openxmlformats.org/officeDocument/2006/relationships/image" Target="../media/image20.png"/><Relationship Id="rId4" Type="http://schemas.openxmlformats.org/officeDocument/2006/relationships/hyperlink" Target="https://worldview.earthdata.nasa.gov/" TargetMode="External"/><Relationship Id="rId9" Type="http://schemas.openxmlformats.org/officeDocument/2006/relationships/hyperlink" Target="https://forum.earthdata.nasa.gov/" TargetMode="External"/><Relationship Id="rId14" Type="http://schemas.openxmlformats.org/officeDocument/2006/relationships/image" Target="../media/image16.emf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7B6BAC4-5F87-6542-BEEE-CE4FF0892341}"/>
              </a:ext>
            </a:extLst>
          </p:cNvPr>
          <p:cNvGrpSpPr/>
          <p:nvPr/>
        </p:nvGrpSpPr>
        <p:grpSpPr>
          <a:xfrm>
            <a:off x="516442" y="-15373"/>
            <a:ext cx="4621246" cy="6873373"/>
            <a:chOff x="8077201" y="2376488"/>
            <a:chExt cx="2759074" cy="4103687"/>
          </a:xfrm>
        </p:grpSpPr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8F53E66E-30C4-7644-8F60-C9C6E832A2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51950" y="2376488"/>
              <a:ext cx="1584325" cy="3670300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BDA67E5B-1895-B644-AC9A-EA1677FA2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0" y="5256213"/>
              <a:ext cx="542925" cy="1222375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DA4CD01E-55FA-7E4C-A3E5-99EBE4487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7201" y="2382838"/>
              <a:ext cx="2268537" cy="40973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1B254E-A277-A14D-A5A7-826D96BB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1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E82BC-024F-394F-81FE-E6FAEB82C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5532" y="4022083"/>
            <a:ext cx="7547743" cy="2544286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spcBef>
                <a:spcPts val="400"/>
              </a:spcBef>
            </a:pPr>
            <a:r>
              <a:rPr lang="en-US" sz="3200" b="1" dirty="0">
                <a:latin typeface="Helvetica Neue"/>
                <a:cs typeface="Arial"/>
              </a:rPr>
              <a:t>TEMPO Data Distribution at The Atmospheric Science Data Center </a:t>
            </a:r>
          </a:p>
          <a:p>
            <a:pPr>
              <a:spcBef>
                <a:spcPts val="400"/>
              </a:spcBef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Matt Tisdale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>
              <a:spcBef>
                <a:spcPts val="400"/>
              </a:spcBef>
            </a:pPr>
            <a:r>
              <a:rPr lang="en-US" dirty="0">
                <a:solidFill>
                  <a:srgbClr val="FFFFFF"/>
                </a:solidFill>
              </a:rPr>
              <a:t>Matthew.S.Tisdale@nasa.gov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Data Scientist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 sz="18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118577-8B85-3F4F-9790-2C71FDDC11D4}"/>
              </a:ext>
            </a:extLst>
          </p:cNvPr>
          <p:cNvGrpSpPr/>
          <p:nvPr/>
        </p:nvGrpSpPr>
        <p:grpSpPr>
          <a:xfrm>
            <a:off x="537287" y="3187693"/>
            <a:ext cx="5746788" cy="702502"/>
            <a:chOff x="537287" y="3187693"/>
            <a:chExt cx="5746788" cy="70250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244B96F-49FA-CD44-BEE0-1499E040FDB0}"/>
                </a:ext>
              </a:extLst>
            </p:cNvPr>
            <p:cNvGrpSpPr/>
            <p:nvPr userDrawn="1"/>
          </p:nvGrpSpPr>
          <p:grpSpPr>
            <a:xfrm>
              <a:off x="537287" y="3187693"/>
              <a:ext cx="3254923" cy="702502"/>
              <a:chOff x="339725" y="371475"/>
              <a:chExt cx="2647951" cy="571500"/>
            </a:xfrm>
            <a:solidFill>
              <a:srgbClr val="33CDFF"/>
            </a:solidFill>
          </p:grpSpPr>
          <p:sp>
            <p:nvSpPr>
              <p:cNvPr id="37" name="Freeform 55">
                <a:extLst>
                  <a:ext uri="{FF2B5EF4-FFF2-40B4-BE49-F238E27FC236}">
                    <a16:creationId xmlns:a16="http://schemas.microsoft.com/office/drawing/2014/main" id="{16A3A0A8-720F-1B46-B3EA-96E6D9CFB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25" y="417513"/>
                <a:ext cx="265113" cy="487363"/>
              </a:xfrm>
              <a:custGeom>
                <a:avLst/>
                <a:gdLst>
                  <a:gd name="T0" fmla="*/ 0 w 167"/>
                  <a:gd name="T1" fmla="*/ 0 h 307"/>
                  <a:gd name="T2" fmla="*/ 167 w 167"/>
                  <a:gd name="T3" fmla="*/ 0 h 307"/>
                  <a:gd name="T4" fmla="*/ 167 w 167"/>
                  <a:gd name="T5" fmla="*/ 31 h 307"/>
                  <a:gd name="T6" fmla="*/ 33 w 167"/>
                  <a:gd name="T7" fmla="*/ 31 h 307"/>
                  <a:gd name="T8" fmla="*/ 33 w 167"/>
                  <a:gd name="T9" fmla="*/ 137 h 307"/>
                  <a:gd name="T10" fmla="*/ 165 w 167"/>
                  <a:gd name="T11" fmla="*/ 137 h 307"/>
                  <a:gd name="T12" fmla="*/ 165 w 167"/>
                  <a:gd name="T13" fmla="*/ 168 h 307"/>
                  <a:gd name="T14" fmla="*/ 33 w 167"/>
                  <a:gd name="T15" fmla="*/ 168 h 307"/>
                  <a:gd name="T16" fmla="*/ 33 w 167"/>
                  <a:gd name="T17" fmla="*/ 276 h 307"/>
                  <a:gd name="T18" fmla="*/ 167 w 167"/>
                  <a:gd name="T19" fmla="*/ 276 h 307"/>
                  <a:gd name="T20" fmla="*/ 167 w 167"/>
                  <a:gd name="T21" fmla="*/ 307 h 307"/>
                  <a:gd name="T22" fmla="*/ 0 w 167"/>
                  <a:gd name="T23" fmla="*/ 307 h 307"/>
                  <a:gd name="T24" fmla="*/ 0 w 167"/>
                  <a:gd name="T2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7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1"/>
                    </a:lnTo>
                    <a:lnTo>
                      <a:pt x="33" y="31"/>
                    </a:lnTo>
                    <a:lnTo>
                      <a:pt x="33" y="137"/>
                    </a:lnTo>
                    <a:lnTo>
                      <a:pt x="165" y="137"/>
                    </a:lnTo>
                    <a:lnTo>
                      <a:pt x="165" y="168"/>
                    </a:lnTo>
                    <a:lnTo>
                      <a:pt x="33" y="168"/>
                    </a:lnTo>
                    <a:lnTo>
                      <a:pt x="33" y="276"/>
                    </a:lnTo>
                    <a:lnTo>
                      <a:pt x="167" y="276"/>
                    </a:lnTo>
                    <a:lnTo>
                      <a:pt x="167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56">
                <a:extLst>
                  <a:ext uri="{FF2B5EF4-FFF2-40B4-BE49-F238E27FC236}">
                    <a16:creationId xmlns:a16="http://schemas.microsoft.com/office/drawing/2014/main" id="{5C54C28F-34FE-3E41-8A4D-F839F10474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050" y="417513"/>
                <a:ext cx="393700" cy="487363"/>
              </a:xfrm>
              <a:custGeom>
                <a:avLst/>
                <a:gdLst>
                  <a:gd name="T0" fmla="*/ 104 w 248"/>
                  <a:gd name="T1" fmla="*/ 149 h 307"/>
                  <a:gd name="T2" fmla="*/ 7 w 248"/>
                  <a:gd name="T3" fmla="*/ 0 h 307"/>
                  <a:gd name="T4" fmla="*/ 45 w 248"/>
                  <a:gd name="T5" fmla="*/ 0 h 307"/>
                  <a:gd name="T6" fmla="*/ 123 w 248"/>
                  <a:gd name="T7" fmla="*/ 122 h 307"/>
                  <a:gd name="T8" fmla="*/ 200 w 248"/>
                  <a:gd name="T9" fmla="*/ 0 h 307"/>
                  <a:gd name="T10" fmla="*/ 238 w 248"/>
                  <a:gd name="T11" fmla="*/ 0 h 307"/>
                  <a:gd name="T12" fmla="*/ 141 w 248"/>
                  <a:gd name="T13" fmla="*/ 149 h 307"/>
                  <a:gd name="T14" fmla="*/ 248 w 248"/>
                  <a:gd name="T15" fmla="*/ 307 h 307"/>
                  <a:gd name="T16" fmla="*/ 208 w 248"/>
                  <a:gd name="T17" fmla="*/ 307 h 307"/>
                  <a:gd name="T18" fmla="*/ 123 w 248"/>
                  <a:gd name="T19" fmla="*/ 175 h 307"/>
                  <a:gd name="T20" fmla="*/ 38 w 248"/>
                  <a:gd name="T21" fmla="*/ 307 h 307"/>
                  <a:gd name="T22" fmla="*/ 0 w 248"/>
                  <a:gd name="T23" fmla="*/ 307 h 307"/>
                  <a:gd name="T24" fmla="*/ 104 w 248"/>
                  <a:gd name="T25" fmla="*/ 14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8" h="307">
                    <a:moveTo>
                      <a:pt x="104" y="149"/>
                    </a:moveTo>
                    <a:lnTo>
                      <a:pt x="7" y="0"/>
                    </a:lnTo>
                    <a:lnTo>
                      <a:pt x="45" y="0"/>
                    </a:lnTo>
                    <a:lnTo>
                      <a:pt x="123" y="122"/>
                    </a:lnTo>
                    <a:lnTo>
                      <a:pt x="200" y="0"/>
                    </a:lnTo>
                    <a:lnTo>
                      <a:pt x="238" y="0"/>
                    </a:lnTo>
                    <a:lnTo>
                      <a:pt x="141" y="149"/>
                    </a:lnTo>
                    <a:lnTo>
                      <a:pt x="248" y="307"/>
                    </a:lnTo>
                    <a:lnTo>
                      <a:pt x="208" y="307"/>
                    </a:lnTo>
                    <a:lnTo>
                      <a:pt x="123" y="175"/>
                    </a:lnTo>
                    <a:lnTo>
                      <a:pt x="38" y="307"/>
                    </a:lnTo>
                    <a:lnTo>
                      <a:pt x="0" y="307"/>
                    </a:lnTo>
                    <a:lnTo>
                      <a:pt x="10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57">
                <a:extLst>
                  <a:ext uri="{FF2B5EF4-FFF2-40B4-BE49-F238E27FC236}">
                    <a16:creationId xmlns:a16="http://schemas.microsoft.com/office/drawing/2014/main" id="{4AF1F7D9-2AC0-BD4E-BFFC-85C9A3AD7B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3313" y="417513"/>
                <a:ext cx="307975" cy="487363"/>
              </a:xfrm>
              <a:custGeom>
                <a:avLst/>
                <a:gdLst>
                  <a:gd name="T0" fmla="*/ 34 w 82"/>
                  <a:gd name="T1" fmla="*/ 0 h 128"/>
                  <a:gd name="T2" fmla="*/ 68 w 82"/>
                  <a:gd name="T3" fmla="*/ 8 h 128"/>
                  <a:gd name="T4" fmla="*/ 82 w 82"/>
                  <a:gd name="T5" fmla="*/ 39 h 128"/>
                  <a:gd name="T6" fmla="*/ 69 w 82"/>
                  <a:gd name="T7" fmla="*/ 69 h 128"/>
                  <a:gd name="T8" fmla="*/ 35 w 82"/>
                  <a:gd name="T9" fmla="*/ 78 h 128"/>
                  <a:gd name="T10" fmla="*/ 14 w 82"/>
                  <a:gd name="T11" fmla="*/ 78 h 128"/>
                  <a:gd name="T12" fmla="*/ 14 w 82"/>
                  <a:gd name="T13" fmla="*/ 128 h 128"/>
                  <a:gd name="T14" fmla="*/ 0 w 82"/>
                  <a:gd name="T15" fmla="*/ 128 h 128"/>
                  <a:gd name="T16" fmla="*/ 0 w 82"/>
                  <a:gd name="T17" fmla="*/ 0 h 128"/>
                  <a:gd name="T18" fmla="*/ 34 w 82"/>
                  <a:gd name="T19" fmla="*/ 0 h 128"/>
                  <a:gd name="T20" fmla="*/ 14 w 82"/>
                  <a:gd name="T21" fmla="*/ 65 h 128"/>
                  <a:gd name="T22" fmla="*/ 35 w 82"/>
                  <a:gd name="T23" fmla="*/ 65 h 128"/>
                  <a:gd name="T24" fmla="*/ 59 w 82"/>
                  <a:gd name="T25" fmla="*/ 60 h 128"/>
                  <a:gd name="T26" fmla="*/ 68 w 82"/>
                  <a:gd name="T27" fmla="*/ 39 h 128"/>
                  <a:gd name="T28" fmla="*/ 58 w 82"/>
                  <a:gd name="T29" fmla="*/ 18 h 128"/>
                  <a:gd name="T30" fmla="*/ 34 w 82"/>
                  <a:gd name="T31" fmla="*/ 13 h 128"/>
                  <a:gd name="T32" fmla="*/ 14 w 82"/>
                  <a:gd name="T33" fmla="*/ 13 h 128"/>
                  <a:gd name="T34" fmla="*/ 14 w 82"/>
                  <a:gd name="T35" fmla="*/ 6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2" h="128">
                    <a:moveTo>
                      <a:pt x="34" y="0"/>
                    </a:moveTo>
                    <a:cubicBezTo>
                      <a:pt x="52" y="0"/>
                      <a:pt x="60" y="2"/>
                      <a:pt x="68" y="8"/>
                    </a:cubicBezTo>
                    <a:cubicBezTo>
                      <a:pt x="77" y="15"/>
                      <a:pt x="82" y="27"/>
                      <a:pt x="82" y="39"/>
                    </a:cubicBezTo>
                    <a:cubicBezTo>
                      <a:pt x="82" y="51"/>
                      <a:pt x="77" y="63"/>
                      <a:pt x="69" y="69"/>
                    </a:cubicBezTo>
                    <a:cubicBezTo>
                      <a:pt x="60" y="76"/>
                      <a:pt x="52" y="78"/>
                      <a:pt x="35" y="78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4" y="128"/>
                      <a:pt x="14" y="128"/>
                      <a:pt x="14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0"/>
                    </a:lnTo>
                    <a:close/>
                    <a:moveTo>
                      <a:pt x="14" y="65"/>
                    </a:moveTo>
                    <a:cubicBezTo>
                      <a:pt x="35" y="65"/>
                      <a:pt x="35" y="65"/>
                      <a:pt x="35" y="65"/>
                    </a:cubicBezTo>
                    <a:cubicBezTo>
                      <a:pt x="46" y="65"/>
                      <a:pt x="52" y="64"/>
                      <a:pt x="59" y="60"/>
                    </a:cubicBezTo>
                    <a:cubicBezTo>
                      <a:pt x="64" y="56"/>
                      <a:pt x="68" y="48"/>
                      <a:pt x="68" y="39"/>
                    </a:cubicBezTo>
                    <a:cubicBezTo>
                      <a:pt x="68" y="30"/>
                      <a:pt x="64" y="22"/>
                      <a:pt x="58" y="18"/>
                    </a:cubicBezTo>
                    <a:cubicBezTo>
                      <a:pt x="52" y="14"/>
                      <a:pt x="45" y="13"/>
                      <a:pt x="34" y="13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58">
                <a:extLst>
                  <a:ext uri="{FF2B5EF4-FFF2-40B4-BE49-F238E27FC236}">
                    <a16:creationId xmlns:a16="http://schemas.microsoft.com/office/drawing/2014/main" id="{F09E0884-9AE8-4745-8D65-C93120C72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850" y="417513"/>
                <a:ext cx="236538" cy="487363"/>
              </a:xfrm>
              <a:custGeom>
                <a:avLst/>
                <a:gdLst>
                  <a:gd name="T0" fmla="*/ 0 w 149"/>
                  <a:gd name="T1" fmla="*/ 0 h 307"/>
                  <a:gd name="T2" fmla="*/ 33 w 149"/>
                  <a:gd name="T3" fmla="*/ 0 h 307"/>
                  <a:gd name="T4" fmla="*/ 33 w 149"/>
                  <a:gd name="T5" fmla="*/ 276 h 307"/>
                  <a:gd name="T6" fmla="*/ 149 w 149"/>
                  <a:gd name="T7" fmla="*/ 276 h 307"/>
                  <a:gd name="T8" fmla="*/ 149 w 149"/>
                  <a:gd name="T9" fmla="*/ 307 h 307"/>
                  <a:gd name="T10" fmla="*/ 0 w 149"/>
                  <a:gd name="T11" fmla="*/ 307 h 307"/>
                  <a:gd name="T12" fmla="*/ 0 w 149"/>
                  <a:gd name="T13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307">
                    <a:moveTo>
                      <a:pt x="0" y="0"/>
                    </a:moveTo>
                    <a:lnTo>
                      <a:pt x="33" y="0"/>
                    </a:lnTo>
                    <a:lnTo>
                      <a:pt x="33" y="276"/>
                    </a:lnTo>
                    <a:lnTo>
                      <a:pt x="149" y="276"/>
                    </a:lnTo>
                    <a:lnTo>
                      <a:pt x="149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59">
                <a:extLst>
                  <a:ext uri="{FF2B5EF4-FFF2-40B4-BE49-F238E27FC236}">
                    <a16:creationId xmlns:a16="http://schemas.microsoft.com/office/drawing/2014/main" id="{5433AF6A-2277-1842-9086-DF7BB63AC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3150" y="417513"/>
                <a:ext cx="327025" cy="487363"/>
              </a:xfrm>
              <a:custGeom>
                <a:avLst/>
                <a:gdLst>
                  <a:gd name="T0" fmla="*/ 0 w 87"/>
                  <a:gd name="T1" fmla="*/ 0 h 128"/>
                  <a:gd name="T2" fmla="*/ 34 w 87"/>
                  <a:gd name="T3" fmla="*/ 0 h 128"/>
                  <a:gd name="T4" fmla="*/ 70 w 87"/>
                  <a:gd name="T5" fmla="*/ 7 h 128"/>
                  <a:gd name="T6" fmla="*/ 87 w 87"/>
                  <a:gd name="T7" fmla="*/ 41 h 128"/>
                  <a:gd name="T8" fmla="*/ 79 w 87"/>
                  <a:gd name="T9" fmla="*/ 66 h 128"/>
                  <a:gd name="T10" fmla="*/ 51 w 87"/>
                  <a:gd name="T11" fmla="*/ 80 h 128"/>
                  <a:gd name="T12" fmla="*/ 83 w 87"/>
                  <a:gd name="T13" fmla="*/ 128 h 128"/>
                  <a:gd name="T14" fmla="*/ 67 w 87"/>
                  <a:gd name="T15" fmla="*/ 128 h 128"/>
                  <a:gd name="T16" fmla="*/ 31 w 87"/>
                  <a:gd name="T17" fmla="*/ 72 h 128"/>
                  <a:gd name="T18" fmla="*/ 35 w 87"/>
                  <a:gd name="T19" fmla="*/ 72 h 128"/>
                  <a:gd name="T20" fmla="*/ 63 w 87"/>
                  <a:gd name="T21" fmla="*/ 66 h 128"/>
                  <a:gd name="T22" fmla="*/ 73 w 87"/>
                  <a:gd name="T23" fmla="*/ 42 h 128"/>
                  <a:gd name="T24" fmla="*/ 61 w 87"/>
                  <a:gd name="T25" fmla="*/ 17 h 128"/>
                  <a:gd name="T26" fmla="*/ 35 w 87"/>
                  <a:gd name="T27" fmla="*/ 13 h 128"/>
                  <a:gd name="T28" fmla="*/ 15 w 87"/>
                  <a:gd name="T29" fmla="*/ 13 h 128"/>
                  <a:gd name="T30" fmla="*/ 15 w 87"/>
                  <a:gd name="T31" fmla="*/ 128 h 128"/>
                  <a:gd name="T32" fmla="*/ 0 w 87"/>
                  <a:gd name="T33" fmla="*/ 128 h 128"/>
                  <a:gd name="T34" fmla="*/ 0 w 87"/>
                  <a:gd name="T3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128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54" y="0"/>
                      <a:pt x="63" y="2"/>
                      <a:pt x="70" y="7"/>
                    </a:cubicBezTo>
                    <a:cubicBezTo>
                      <a:pt x="80" y="13"/>
                      <a:pt x="87" y="27"/>
                      <a:pt x="87" y="41"/>
                    </a:cubicBezTo>
                    <a:cubicBezTo>
                      <a:pt x="87" y="50"/>
                      <a:pt x="85" y="59"/>
                      <a:pt x="79" y="66"/>
                    </a:cubicBezTo>
                    <a:cubicBezTo>
                      <a:pt x="72" y="77"/>
                      <a:pt x="63" y="79"/>
                      <a:pt x="51" y="80"/>
                    </a:cubicBezTo>
                    <a:cubicBezTo>
                      <a:pt x="83" y="128"/>
                      <a:pt x="83" y="128"/>
                      <a:pt x="83" y="128"/>
                    </a:cubicBezTo>
                    <a:cubicBezTo>
                      <a:pt x="67" y="128"/>
                      <a:pt x="67" y="128"/>
                      <a:pt x="67" y="128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44" y="72"/>
                      <a:pt x="57" y="72"/>
                      <a:pt x="63" y="66"/>
                    </a:cubicBezTo>
                    <a:cubicBezTo>
                      <a:pt x="70" y="59"/>
                      <a:pt x="73" y="51"/>
                      <a:pt x="73" y="42"/>
                    </a:cubicBezTo>
                    <a:cubicBezTo>
                      <a:pt x="73" y="33"/>
                      <a:pt x="69" y="23"/>
                      <a:pt x="61" y="17"/>
                    </a:cubicBezTo>
                    <a:cubicBezTo>
                      <a:pt x="54" y="13"/>
                      <a:pt x="46" y="13"/>
                      <a:pt x="3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0" y="128"/>
                      <a:pt x="0" y="128"/>
                      <a:pt x="0" y="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60">
                <a:extLst>
                  <a:ext uri="{FF2B5EF4-FFF2-40B4-BE49-F238E27FC236}">
                    <a16:creationId xmlns:a16="http://schemas.microsoft.com/office/drawing/2014/main" id="{66E611AD-144C-FD42-96F9-F3F396C96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2563" y="417513"/>
                <a:ext cx="265113" cy="487363"/>
              </a:xfrm>
              <a:custGeom>
                <a:avLst/>
                <a:gdLst>
                  <a:gd name="T0" fmla="*/ 0 w 167"/>
                  <a:gd name="T1" fmla="*/ 0 h 307"/>
                  <a:gd name="T2" fmla="*/ 167 w 167"/>
                  <a:gd name="T3" fmla="*/ 0 h 307"/>
                  <a:gd name="T4" fmla="*/ 167 w 167"/>
                  <a:gd name="T5" fmla="*/ 31 h 307"/>
                  <a:gd name="T6" fmla="*/ 35 w 167"/>
                  <a:gd name="T7" fmla="*/ 31 h 307"/>
                  <a:gd name="T8" fmla="*/ 35 w 167"/>
                  <a:gd name="T9" fmla="*/ 137 h 307"/>
                  <a:gd name="T10" fmla="*/ 167 w 167"/>
                  <a:gd name="T11" fmla="*/ 137 h 307"/>
                  <a:gd name="T12" fmla="*/ 167 w 167"/>
                  <a:gd name="T13" fmla="*/ 168 h 307"/>
                  <a:gd name="T14" fmla="*/ 35 w 167"/>
                  <a:gd name="T15" fmla="*/ 168 h 307"/>
                  <a:gd name="T16" fmla="*/ 35 w 167"/>
                  <a:gd name="T17" fmla="*/ 276 h 307"/>
                  <a:gd name="T18" fmla="*/ 167 w 167"/>
                  <a:gd name="T19" fmla="*/ 276 h 307"/>
                  <a:gd name="T20" fmla="*/ 167 w 167"/>
                  <a:gd name="T21" fmla="*/ 307 h 307"/>
                  <a:gd name="T22" fmla="*/ 0 w 167"/>
                  <a:gd name="T23" fmla="*/ 307 h 307"/>
                  <a:gd name="T24" fmla="*/ 0 w 167"/>
                  <a:gd name="T2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7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1"/>
                    </a:lnTo>
                    <a:lnTo>
                      <a:pt x="35" y="31"/>
                    </a:lnTo>
                    <a:lnTo>
                      <a:pt x="35" y="137"/>
                    </a:lnTo>
                    <a:lnTo>
                      <a:pt x="167" y="137"/>
                    </a:lnTo>
                    <a:lnTo>
                      <a:pt x="167" y="168"/>
                    </a:lnTo>
                    <a:lnTo>
                      <a:pt x="35" y="168"/>
                    </a:lnTo>
                    <a:lnTo>
                      <a:pt x="35" y="276"/>
                    </a:lnTo>
                    <a:lnTo>
                      <a:pt x="167" y="276"/>
                    </a:lnTo>
                    <a:lnTo>
                      <a:pt x="167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61">
                <a:extLst>
                  <a:ext uri="{FF2B5EF4-FFF2-40B4-BE49-F238E27FC236}">
                    <a16:creationId xmlns:a16="http://schemas.microsoft.com/office/drawing/2014/main" id="{5F5D40F7-D7AB-314B-A318-0894DE1FE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788" y="371475"/>
                <a:ext cx="561975" cy="571500"/>
              </a:xfrm>
              <a:custGeom>
                <a:avLst/>
                <a:gdLst>
                  <a:gd name="T0" fmla="*/ 75 w 150"/>
                  <a:gd name="T1" fmla="*/ 0 h 150"/>
                  <a:gd name="T2" fmla="*/ 71 w 150"/>
                  <a:gd name="T3" fmla="*/ 1 h 150"/>
                  <a:gd name="T4" fmla="*/ 134 w 150"/>
                  <a:gd name="T5" fmla="*/ 67 h 150"/>
                  <a:gd name="T6" fmla="*/ 68 w 150"/>
                  <a:gd name="T7" fmla="*/ 133 h 150"/>
                  <a:gd name="T8" fmla="*/ 1 w 150"/>
                  <a:gd name="T9" fmla="*/ 67 h 150"/>
                  <a:gd name="T10" fmla="*/ 1 w 150"/>
                  <a:gd name="T11" fmla="*/ 63 h 150"/>
                  <a:gd name="T12" fmla="*/ 0 w 150"/>
                  <a:gd name="T13" fmla="*/ 75 h 150"/>
                  <a:gd name="T14" fmla="*/ 75 w 150"/>
                  <a:gd name="T15" fmla="*/ 150 h 150"/>
                  <a:gd name="T16" fmla="*/ 150 w 150"/>
                  <a:gd name="T17" fmla="*/ 75 h 150"/>
                  <a:gd name="T18" fmla="*/ 75 w 150"/>
                  <a:gd name="T1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50">
                    <a:moveTo>
                      <a:pt x="75" y="0"/>
                    </a:moveTo>
                    <a:cubicBezTo>
                      <a:pt x="74" y="0"/>
                      <a:pt x="72" y="0"/>
                      <a:pt x="71" y="1"/>
                    </a:cubicBezTo>
                    <a:cubicBezTo>
                      <a:pt x="106" y="2"/>
                      <a:pt x="134" y="31"/>
                      <a:pt x="134" y="67"/>
                    </a:cubicBezTo>
                    <a:cubicBezTo>
                      <a:pt x="134" y="103"/>
                      <a:pt x="104" y="133"/>
                      <a:pt x="68" y="133"/>
                    </a:cubicBezTo>
                    <a:cubicBezTo>
                      <a:pt x="31" y="133"/>
                      <a:pt x="1" y="103"/>
                      <a:pt x="1" y="67"/>
                    </a:cubicBezTo>
                    <a:cubicBezTo>
                      <a:pt x="1" y="66"/>
                      <a:pt x="1" y="64"/>
                      <a:pt x="1" y="63"/>
                    </a:cubicBezTo>
                    <a:cubicBezTo>
                      <a:pt x="1" y="67"/>
                      <a:pt x="0" y="71"/>
                      <a:pt x="0" y="75"/>
                    </a:cubicBezTo>
                    <a:cubicBezTo>
                      <a:pt x="0" y="116"/>
                      <a:pt x="34" y="150"/>
                      <a:pt x="75" y="150"/>
                    </a:cubicBezTo>
                    <a:cubicBezTo>
                      <a:pt x="116" y="150"/>
                      <a:pt x="150" y="116"/>
                      <a:pt x="150" y="75"/>
                    </a:cubicBezTo>
                    <a:cubicBezTo>
                      <a:pt x="150" y="34"/>
                      <a:pt x="116" y="0"/>
                      <a:pt x="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E152E86-8DD8-A34F-8D39-CB56DFC8C590}"/>
                </a:ext>
              </a:extLst>
            </p:cNvPr>
            <p:cNvGrpSpPr/>
            <p:nvPr userDrawn="1"/>
          </p:nvGrpSpPr>
          <p:grpSpPr>
            <a:xfrm>
              <a:off x="3974664" y="3232202"/>
              <a:ext cx="2309411" cy="613029"/>
              <a:chOff x="3138488" y="420688"/>
              <a:chExt cx="1824038" cy="484188"/>
            </a:xfrm>
            <a:solidFill>
              <a:schemeClr val="bg1"/>
            </a:solidFill>
          </p:grpSpPr>
          <p:sp>
            <p:nvSpPr>
              <p:cNvPr id="32" name="Freeform 50">
                <a:extLst>
                  <a:ext uri="{FF2B5EF4-FFF2-40B4-BE49-F238E27FC236}">
                    <a16:creationId xmlns:a16="http://schemas.microsoft.com/office/drawing/2014/main" id="{C3B57C69-0B75-3747-A5AA-13C9B56B7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8488" y="420688"/>
                <a:ext cx="265113" cy="484188"/>
              </a:xfrm>
              <a:custGeom>
                <a:avLst/>
                <a:gdLst>
                  <a:gd name="T0" fmla="*/ 0 w 167"/>
                  <a:gd name="T1" fmla="*/ 0 h 305"/>
                  <a:gd name="T2" fmla="*/ 167 w 167"/>
                  <a:gd name="T3" fmla="*/ 0 h 305"/>
                  <a:gd name="T4" fmla="*/ 167 w 167"/>
                  <a:gd name="T5" fmla="*/ 29 h 305"/>
                  <a:gd name="T6" fmla="*/ 33 w 167"/>
                  <a:gd name="T7" fmla="*/ 29 h 305"/>
                  <a:gd name="T8" fmla="*/ 33 w 167"/>
                  <a:gd name="T9" fmla="*/ 137 h 305"/>
                  <a:gd name="T10" fmla="*/ 165 w 167"/>
                  <a:gd name="T11" fmla="*/ 137 h 305"/>
                  <a:gd name="T12" fmla="*/ 165 w 167"/>
                  <a:gd name="T13" fmla="*/ 166 h 305"/>
                  <a:gd name="T14" fmla="*/ 33 w 167"/>
                  <a:gd name="T15" fmla="*/ 166 h 305"/>
                  <a:gd name="T16" fmla="*/ 33 w 167"/>
                  <a:gd name="T17" fmla="*/ 276 h 305"/>
                  <a:gd name="T18" fmla="*/ 167 w 167"/>
                  <a:gd name="T19" fmla="*/ 276 h 305"/>
                  <a:gd name="T20" fmla="*/ 167 w 167"/>
                  <a:gd name="T21" fmla="*/ 305 h 305"/>
                  <a:gd name="T22" fmla="*/ 0 w 167"/>
                  <a:gd name="T23" fmla="*/ 305 h 305"/>
                  <a:gd name="T24" fmla="*/ 0 w 167"/>
                  <a:gd name="T25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5">
                    <a:moveTo>
                      <a:pt x="0" y="0"/>
                    </a:moveTo>
                    <a:lnTo>
                      <a:pt x="167" y="0"/>
                    </a:lnTo>
                    <a:lnTo>
                      <a:pt x="167" y="29"/>
                    </a:lnTo>
                    <a:lnTo>
                      <a:pt x="33" y="29"/>
                    </a:lnTo>
                    <a:lnTo>
                      <a:pt x="33" y="137"/>
                    </a:lnTo>
                    <a:lnTo>
                      <a:pt x="165" y="137"/>
                    </a:lnTo>
                    <a:lnTo>
                      <a:pt x="165" y="166"/>
                    </a:lnTo>
                    <a:lnTo>
                      <a:pt x="33" y="166"/>
                    </a:lnTo>
                    <a:lnTo>
                      <a:pt x="33" y="276"/>
                    </a:lnTo>
                    <a:lnTo>
                      <a:pt x="167" y="276"/>
                    </a:lnTo>
                    <a:lnTo>
                      <a:pt x="167" y="305"/>
                    </a:lnTo>
                    <a:lnTo>
                      <a:pt x="0" y="3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51">
                <a:extLst>
                  <a:ext uri="{FF2B5EF4-FFF2-40B4-BE49-F238E27FC236}">
                    <a16:creationId xmlns:a16="http://schemas.microsoft.com/office/drawing/2014/main" id="{D8F3F598-DB9E-EA42-90E2-78619B7841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44875" y="420688"/>
                <a:ext cx="449263" cy="484188"/>
              </a:xfrm>
              <a:custGeom>
                <a:avLst/>
                <a:gdLst>
                  <a:gd name="T0" fmla="*/ 35 w 283"/>
                  <a:gd name="T1" fmla="*/ 305 h 305"/>
                  <a:gd name="T2" fmla="*/ 0 w 283"/>
                  <a:gd name="T3" fmla="*/ 305 h 305"/>
                  <a:gd name="T4" fmla="*/ 125 w 283"/>
                  <a:gd name="T5" fmla="*/ 0 h 305"/>
                  <a:gd name="T6" fmla="*/ 158 w 283"/>
                  <a:gd name="T7" fmla="*/ 0 h 305"/>
                  <a:gd name="T8" fmla="*/ 283 w 283"/>
                  <a:gd name="T9" fmla="*/ 305 h 305"/>
                  <a:gd name="T10" fmla="*/ 246 w 283"/>
                  <a:gd name="T11" fmla="*/ 305 h 305"/>
                  <a:gd name="T12" fmla="*/ 210 w 283"/>
                  <a:gd name="T13" fmla="*/ 219 h 305"/>
                  <a:gd name="T14" fmla="*/ 71 w 283"/>
                  <a:gd name="T15" fmla="*/ 219 h 305"/>
                  <a:gd name="T16" fmla="*/ 35 w 283"/>
                  <a:gd name="T17" fmla="*/ 305 h 305"/>
                  <a:gd name="T18" fmla="*/ 142 w 283"/>
                  <a:gd name="T19" fmla="*/ 39 h 305"/>
                  <a:gd name="T20" fmla="*/ 80 w 283"/>
                  <a:gd name="T21" fmla="*/ 192 h 305"/>
                  <a:gd name="T22" fmla="*/ 201 w 283"/>
                  <a:gd name="T23" fmla="*/ 192 h 305"/>
                  <a:gd name="T24" fmla="*/ 142 w 283"/>
                  <a:gd name="T25" fmla="*/ 39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3" h="305">
                    <a:moveTo>
                      <a:pt x="35" y="305"/>
                    </a:moveTo>
                    <a:lnTo>
                      <a:pt x="0" y="305"/>
                    </a:lnTo>
                    <a:lnTo>
                      <a:pt x="125" y="0"/>
                    </a:lnTo>
                    <a:lnTo>
                      <a:pt x="158" y="0"/>
                    </a:lnTo>
                    <a:lnTo>
                      <a:pt x="283" y="305"/>
                    </a:lnTo>
                    <a:lnTo>
                      <a:pt x="246" y="305"/>
                    </a:lnTo>
                    <a:lnTo>
                      <a:pt x="210" y="219"/>
                    </a:lnTo>
                    <a:lnTo>
                      <a:pt x="71" y="219"/>
                    </a:lnTo>
                    <a:lnTo>
                      <a:pt x="35" y="305"/>
                    </a:lnTo>
                    <a:close/>
                    <a:moveTo>
                      <a:pt x="142" y="39"/>
                    </a:moveTo>
                    <a:lnTo>
                      <a:pt x="80" y="192"/>
                    </a:lnTo>
                    <a:lnTo>
                      <a:pt x="201" y="192"/>
                    </a:lnTo>
                    <a:lnTo>
                      <a:pt x="142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52">
                <a:extLst>
                  <a:ext uri="{FF2B5EF4-FFF2-40B4-BE49-F238E27FC236}">
                    <a16:creationId xmlns:a16="http://schemas.microsoft.com/office/drawing/2014/main" id="{1F8BD926-655F-D14B-92F0-F04370A0F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3350" y="420688"/>
                <a:ext cx="322263" cy="484188"/>
              </a:xfrm>
              <a:custGeom>
                <a:avLst/>
                <a:gdLst>
                  <a:gd name="T0" fmla="*/ 0 w 86"/>
                  <a:gd name="T1" fmla="*/ 0 h 127"/>
                  <a:gd name="T2" fmla="*/ 33 w 86"/>
                  <a:gd name="T3" fmla="*/ 0 h 127"/>
                  <a:gd name="T4" fmla="*/ 69 w 86"/>
                  <a:gd name="T5" fmla="*/ 6 h 127"/>
                  <a:gd name="T6" fmla="*/ 86 w 86"/>
                  <a:gd name="T7" fmla="*/ 40 h 127"/>
                  <a:gd name="T8" fmla="*/ 79 w 86"/>
                  <a:gd name="T9" fmla="*/ 65 h 127"/>
                  <a:gd name="T10" fmla="*/ 50 w 86"/>
                  <a:gd name="T11" fmla="*/ 79 h 127"/>
                  <a:gd name="T12" fmla="*/ 82 w 86"/>
                  <a:gd name="T13" fmla="*/ 127 h 127"/>
                  <a:gd name="T14" fmla="*/ 66 w 86"/>
                  <a:gd name="T15" fmla="*/ 127 h 127"/>
                  <a:gd name="T16" fmla="*/ 30 w 86"/>
                  <a:gd name="T17" fmla="*/ 72 h 127"/>
                  <a:gd name="T18" fmla="*/ 35 w 86"/>
                  <a:gd name="T19" fmla="*/ 72 h 127"/>
                  <a:gd name="T20" fmla="*/ 63 w 86"/>
                  <a:gd name="T21" fmla="*/ 65 h 127"/>
                  <a:gd name="T22" fmla="*/ 72 w 86"/>
                  <a:gd name="T23" fmla="*/ 42 h 127"/>
                  <a:gd name="T24" fmla="*/ 60 w 86"/>
                  <a:gd name="T25" fmla="*/ 17 h 127"/>
                  <a:gd name="T26" fmla="*/ 34 w 86"/>
                  <a:gd name="T27" fmla="*/ 12 h 127"/>
                  <a:gd name="T28" fmla="*/ 14 w 86"/>
                  <a:gd name="T29" fmla="*/ 12 h 127"/>
                  <a:gd name="T30" fmla="*/ 14 w 86"/>
                  <a:gd name="T31" fmla="*/ 127 h 127"/>
                  <a:gd name="T32" fmla="*/ 0 w 86"/>
                  <a:gd name="T33" fmla="*/ 127 h 127"/>
                  <a:gd name="T34" fmla="*/ 0 w 86"/>
                  <a:gd name="T35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" h="127">
                    <a:moveTo>
                      <a:pt x="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53" y="0"/>
                      <a:pt x="62" y="2"/>
                      <a:pt x="69" y="6"/>
                    </a:cubicBezTo>
                    <a:cubicBezTo>
                      <a:pt x="79" y="12"/>
                      <a:pt x="86" y="26"/>
                      <a:pt x="86" y="40"/>
                    </a:cubicBezTo>
                    <a:cubicBezTo>
                      <a:pt x="86" y="49"/>
                      <a:pt x="84" y="58"/>
                      <a:pt x="79" y="65"/>
                    </a:cubicBezTo>
                    <a:cubicBezTo>
                      <a:pt x="71" y="76"/>
                      <a:pt x="62" y="78"/>
                      <a:pt x="50" y="79"/>
                    </a:cubicBezTo>
                    <a:cubicBezTo>
                      <a:pt x="82" y="127"/>
                      <a:pt x="82" y="127"/>
                      <a:pt x="82" y="127"/>
                    </a:cubicBezTo>
                    <a:cubicBezTo>
                      <a:pt x="66" y="127"/>
                      <a:pt x="66" y="127"/>
                      <a:pt x="66" y="127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43" y="72"/>
                      <a:pt x="56" y="71"/>
                      <a:pt x="63" y="65"/>
                    </a:cubicBezTo>
                    <a:cubicBezTo>
                      <a:pt x="70" y="58"/>
                      <a:pt x="72" y="51"/>
                      <a:pt x="72" y="42"/>
                    </a:cubicBezTo>
                    <a:cubicBezTo>
                      <a:pt x="72" y="32"/>
                      <a:pt x="68" y="22"/>
                      <a:pt x="60" y="17"/>
                    </a:cubicBezTo>
                    <a:cubicBezTo>
                      <a:pt x="53" y="13"/>
                      <a:pt x="46" y="12"/>
                      <a:pt x="3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7"/>
                      <a:pt x="14" y="127"/>
                      <a:pt x="14" y="127"/>
                    </a:cubicBezTo>
                    <a:cubicBezTo>
                      <a:pt x="0" y="127"/>
                      <a:pt x="0" y="127"/>
                      <a:pt x="0" y="127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53">
                <a:extLst>
                  <a:ext uri="{FF2B5EF4-FFF2-40B4-BE49-F238E27FC236}">
                    <a16:creationId xmlns:a16="http://schemas.microsoft.com/office/drawing/2014/main" id="{CC86B5C8-0453-9146-AF16-96DCA5937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663" y="420688"/>
                <a:ext cx="287338" cy="484188"/>
              </a:xfrm>
              <a:custGeom>
                <a:avLst/>
                <a:gdLst>
                  <a:gd name="T0" fmla="*/ 73 w 181"/>
                  <a:gd name="T1" fmla="*/ 29 h 305"/>
                  <a:gd name="T2" fmla="*/ 0 w 181"/>
                  <a:gd name="T3" fmla="*/ 29 h 305"/>
                  <a:gd name="T4" fmla="*/ 0 w 181"/>
                  <a:gd name="T5" fmla="*/ 0 h 305"/>
                  <a:gd name="T6" fmla="*/ 181 w 181"/>
                  <a:gd name="T7" fmla="*/ 0 h 305"/>
                  <a:gd name="T8" fmla="*/ 181 w 181"/>
                  <a:gd name="T9" fmla="*/ 29 h 305"/>
                  <a:gd name="T10" fmla="*/ 106 w 181"/>
                  <a:gd name="T11" fmla="*/ 29 h 305"/>
                  <a:gd name="T12" fmla="*/ 106 w 181"/>
                  <a:gd name="T13" fmla="*/ 305 h 305"/>
                  <a:gd name="T14" fmla="*/ 73 w 181"/>
                  <a:gd name="T15" fmla="*/ 305 h 305"/>
                  <a:gd name="T16" fmla="*/ 73 w 181"/>
                  <a:gd name="T17" fmla="*/ 29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1" h="305">
                    <a:moveTo>
                      <a:pt x="73" y="29"/>
                    </a:moveTo>
                    <a:lnTo>
                      <a:pt x="0" y="29"/>
                    </a:lnTo>
                    <a:lnTo>
                      <a:pt x="0" y="0"/>
                    </a:lnTo>
                    <a:lnTo>
                      <a:pt x="181" y="0"/>
                    </a:lnTo>
                    <a:lnTo>
                      <a:pt x="181" y="29"/>
                    </a:lnTo>
                    <a:lnTo>
                      <a:pt x="106" y="29"/>
                    </a:lnTo>
                    <a:lnTo>
                      <a:pt x="106" y="305"/>
                    </a:lnTo>
                    <a:lnTo>
                      <a:pt x="73" y="305"/>
                    </a:lnTo>
                    <a:lnTo>
                      <a:pt x="73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54">
                <a:extLst>
                  <a:ext uri="{FF2B5EF4-FFF2-40B4-BE49-F238E27FC236}">
                    <a16:creationId xmlns:a16="http://schemas.microsoft.com/office/drawing/2014/main" id="{8BAD797F-D4CD-434D-8198-9DEC1DA4E9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388" y="420688"/>
                <a:ext cx="338138" cy="484188"/>
              </a:xfrm>
              <a:custGeom>
                <a:avLst/>
                <a:gdLst>
                  <a:gd name="T0" fmla="*/ 0 w 213"/>
                  <a:gd name="T1" fmla="*/ 305 h 305"/>
                  <a:gd name="T2" fmla="*/ 0 w 213"/>
                  <a:gd name="T3" fmla="*/ 0 h 305"/>
                  <a:gd name="T4" fmla="*/ 34 w 213"/>
                  <a:gd name="T5" fmla="*/ 0 h 305"/>
                  <a:gd name="T6" fmla="*/ 34 w 213"/>
                  <a:gd name="T7" fmla="*/ 135 h 305"/>
                  <a:gd name="T8" fmla="*/ 178 w 213"/>
                  <a:gd name="T9" fmla="*/ 135 h 305"/>
                  <a:gd name="T10" fmla="*/ 178 w 213"/>
                  <a:gd name="T11" fmla="*/ 0 h 305"/>
                  <a:gd name="T12" fmla="*/ 213 w 213"/>
                  <a:gd name="T13" fmla="*/ 0 h 305"/>
                  <a:gd name="T14" fmla="*/ 213 w 213"/>
                  <a:gd name="T15" fmla="*/ 305 h 305"/>
                  <a:gd name="T16" fmla="*/ 178 w 213"/>
                  <a:gd name="T17" fmla="*/ 305 h 305"/>
                  <a:gd name="T18" fmla="*/ 178 w 213"/>
                  <a:gd name="T19" fmla="*/ 166 h 305"/>
                  <a:gd name="T20" fmla="*/ 34 w 213"/>
                  <a:gd name="T21" fmla="*/ 166 h 305"/>
                  <a:gd name="T22" fmla="*/ 34 w 213"/>
                  <a:gd name="T23" fmla="*/ 305 h 305"/>
                  <a:gd name="T24" fmla="*/ 0 w 213"/>
                  <a:gd name="T25" fmla="*/ 30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3" h="305">
                    <a:moveTo>
                      <a:pt x="0" y="305"/>
                    </a:moveTo>
                    <a:lnTo>
                      <a:pt x="0" y="0"/>
                    </a:lnTo>
                    <a:lnTo>
                      <a:pt x="34" y="0"/>
                    </a:lnTo>
                    <a:lnTo>
                      <a:pt x="34" y="135"/>
                    </a:lnTo>
                    <a:lnTo>
                      <a:pt x="178" y="135"/>
                    </a:lnTo>
                    <a:lnTo>
                      <a:pt x="178" y="0"/>
                    </a:lnTo>
                    <a:lnTo>
                      <a:pt x="213" y="0"/>
                    </a:lnTo>
                    <a:lnTo>
                      <a:pt x="213" y="305"/>
                    </a:lnTo>
                    <a:lnTo>
                      <a:pt x="178" y="305"/>
                    </a:lnTo>
                    <a:lnTo>
                      <a:pt x="178" y="166"/>
                    </a:lnTo>
                    <a:lnTo>
                      <a:pt x="34" y="166"/>
                    </a:lnTo>
                    <a:lnTo>
                      <a:pt x="34" y="305"/>
                    </a:lnTo>
                    <a:lnTo>
                      <a:pt x="0" y="3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71598E-8275-DA40-8A13-8505501B4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</p:spTree>
    <p:extLst>
      <p:ext uri="{BB962C8B-B14F-4D97-AF65-F5344CB8AC3E}">
        <p14:creationId xmlns:p14="http://schemas.microsoft.com/office/powerpoint/2010/main" val="315478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15823C-A085-BA4B-AACC-E38B0A32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DEC50-2B7D-C04A-A6F7-27CFE141A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68467A-E115-7148-881F-D4C862364E33}"/>
              </a:ext>
            </a:extLst>
          </p:cNvPr>
          <p:cNvSpPr/>
          <p:nvPr/>
        </p:nvSpPr>
        <p:spPr>
          <a:xfrm>
            <a:off x="2533185" y="2616637"/>
            <a:ext cx="7125629" cy="141577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en-US" b="1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Atmospheric Science Data Center</a:t>
            </a:r>
          </a:p>
          <a:p>
            <a:pPr algn="ctr"/>
            <a:r>
              <a:rPr lang="en-US" alt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NASA Langley Research Center</a:t>
            </a:r>
          </a:p>
          <a:p>
            <a:pPr algn="ctr"/>
            <a:r>
              <a:rPr lang="en-US" alt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Hampton, Virginia (USA)</a:t>
            </a:r>
          </a:p>
          <a:p>
            <a:pPr algn="ctr"/>
            <a:r>
              <a:rPr lang="en-US" i="1">
                <a:hlinkClick r:id="rId2"/>
              </a:rPr>
              <a:t>https://asdc.larc.nasa.gov/</a:t>
            </a:r>
            <a:endParaRPr lang="en-US" alt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altLang="en-US" sz="1400" i="1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support-asdc@earthdata.nasa.gov</a:t>
            </a:r>
            <a:r>
              <a:rPr lang="en-US" altLang="en-US" sz="1400" i="1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254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Directorate at NASA's Langley Research Center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2F2F-44A6-294C-A795-2B9520DD6498}"/>
              </a:ext>
            </a:extLst>
          </p:cNvPr>
          <p:cNvSpPr/>
          <p:nvPr/>
        </p:nvSpPr>
        <p:spPr>
          <a:xfrm>
            <a:off x="612684" y="1010651"/>
            <a:ext cx="5764587" cy="34778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altLang="en-US">
                <a:solidFill>
                  <a:schemeClr val="accent1">
                    <a:lumMod val="75000"/>
                  </a:schemeClr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 Earthdata Search</a:t>
            </a:r>
            <a:endParaRPr lang="en-US" altLang="en-US">
              <a:solidFill>
                <a:schemeClr val="accent1">
                  <a:lumMod val="75000"/>
                </a:schemeClr>
              </a:solidFill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US" sz="1400">
                <a:latin typeface="Century Gothic"/>
                <a:ea typeface="Helvetica Neue" panose="02000503000000020004" pitchFamily="2" charset="0"/>
                <a:cs typeface="Helvetica Neue" panose="02000503000000020004" pitchFamily="2" charset="0"/>
              </a:rPr>
              <a:t>⚬ m</a:t>
            </a:r>
            <a:r>
              <a:rPr lang="en-US" altLang="en-US" sz="1400">
                <a:latin typeface="Century Gothic"/>
                <a:ea typeface="Helvetica Neue" panose="02000503000000020004" pitchFamily="2" charset="0"/>
                <a:cs typeface="Helvetica Neue" panose="02000503000000020004" pitchFamily="2" charset="0"/>
              </a:rPr>
              <a:t>etadata </a:t>
            </a:r>
            <a:r>
              <a:rPr lang="en-US" sz="1400">
                <a:latin typeface="Century Gothic"/>
                <a:ea typeface="Helvetica Neue" panose="02000503000000020004" pitchFamily="2" charset="0"/>
                <a:cs typeface="Helvetica Neue" panose="02000503000000020004" pitchFamily="2" charset="0"/>
              </a:rPr>
              <a:t>⚬ browse</a:t>
            </a:r>
            <a:r>
              <a:rPr lang="en-US" sz="1400">
                <a:latin typeface="Century Gothic"/>
              </a:rPr>
              <a:t> ⚬ download</a:t>
            </a:r>
            <a:br>
              <a:rPr lang="en-US" sz="1400">
                <a:latin typeface="Century Gothic"/>
              </a:rPr>
            </a:br>
            <a:r>
              <a:rPr lang="en-US" sz="1400">
                <a:latin typeface="Century Gothic"/>
              </a:rPr>
              <a:t>⚬ customize ⚬ HTTPS and AWS S3 direct data access 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>
                <a:solidFill>
                  <a:schemeClr val="accent1">
                    <a:lumMod val="75000"/>
                  </a:schemeClr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 Earthdata WorldView</a:t>
            </a:r>
            <a:endParaRPr lang="en-US" altLang="en-US">
              <a:solidFill>
                <a:schemeClr val="accent1">
                  <a:lumMod val="75000"/>
                </a:schemeClr>
              </a:solidFill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US" sz="1400">
                <a:latin typeface="Century Gothic"/>
                <a:ea typeface="Helvetica Neue" panose="02000503000000020004" pitchFamily="2" charset="0"/>
                <a:cs typeface="Helvetica Neue" panose="02000503000000020004" pitchFamily="2" charset="0"/>
              </a:rPr>
              <a:t>⚬ visualize ⚬ </a:t>
            </a:r>
            <a:r>
              <a:rPr lang="en-US" altLang="en-US" sz="1400">
                <a:latin typeface="Century Gothic"/>
                <a:ea typeface="Helvetica Neue" panose="02000503000000020004" pitchFamily="2" charset="0"/>
                <a:cs typeface="Helvetica Neue" panose="02000503000000020004" pitchFamily="2" charset="0"/>
              </a:rPr>
              <a:t>GIBS API</a:t>
            </a:r>
            <a:endParaRPr lang="en-US">
              <a:latin typeface="Century Gothic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>
                <a:solidFill>
                  <a:schemeClr val="accent1">
                    <a:lumMod val="75000"/>
                  </a:schemeClr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 Earthdata Harmony</a:t>
            </a:r>
            <a:endParaRPr lang="en-US" altLang="en-US">
              <a:solidFill>
                <a:schemeClr val="accent1">
                  <a:lumMod val="75000"/>
                </a:schemeClr>
              </a:solidFill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US" sz="1400">
                <a:latin typeface="Century Gothic"/>
              </a:rPr>
              <a:t>⚬ transform ⚬ subset ⚬ reformat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>
                <a:solidFill>
                  <a:schemeClr val="accent1">
                    <a:lumMod val="75000"/>
                  </a:schemeClr>
                </a:solidFill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 Earthdata GIS</a:t>
            </a:r>
            <a:endParaRPr lang="en-US">
              <a:solidFill>
                <a:schemeClr val="accent1">
                  <a:lumMod val="75000"/>
                </a:schemeClr>
              </a:solidFill>
              <a:latin typeface="Helvetica Neue"/>
            </a:endParaRPr>
          </a:p>
          <a:p>
            <a:pPr lvl="1"/>
            <a:r>
              <a:rPr lang="en-US" sz="1400">
                <a:latin typeface="Century Gothic"/>
              </a:rPr>
              <a:t>⚬ </a:t>
            </a:r>
            <a:r>
              <a:rPr lang="en-US" sz="1400">
                <a:solidFill>
                  <a:srgbClr val="000000"/>
                </a:solidFill>
                <a:latin typeface="Century Gothic"/>
              </a:rPr>
              <a:t>ArcGIS</a:t>
            </a:r>
            <a:r>
              <a:rPr lang="en-US" sz="1400">
                <a:latin typeface="Century Gothic"/>
              </a:rPr>
              <a:t> Image &amp; Feature Service </a:t>
            </a:r>
            <a:br>
              <a:rPr lang="en-US" sz="1400">
                <a:latin typeface="Century Gothic"/>
              </a:rPr>
            </a:br>
            <a:r>
              <a:rPr lang="en-US" sz="1400">
                <a:latin typeface="Century Gothic"/>
              </a:rPr>
              <a:t>⚬ OGC WMS, WFS &amp; WCS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>
                <a:solidFill>
                  <a:schemeClr val="accent1">
                    <a:lumMod val="75000"/>
                  </a:schemeClr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OPeNDAP</a:t>
            </a:r>
            <a:endParaRPr lang="en-US" altLang="en-US" sz="1400">
              <a:solidFill>
                <a:schemeClr val="accent1">
                  <a:lumMod val="75000"/>
                </a:schemeClr>
              </a:solidFill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US" sz="1400">
                <a:latin typeface="Century Gothic"/>
                <a:ea typeface="Helvetica Neue" panose="02000503000000020004" pitchFamily="2" charset="0"/>
                <a:cs typeface="Helvetica Neue" panose="02000503000000020004" pitchFamily="2" charset="0"/>
              </a:rPr>
              <a:t>⚬ </a:t>
            </a:r>
            <a:r>
              <a:rPr lang="en-US" altLang="en-US" sz="1400">
                <a:latin typeface="Century Gothic"/>
                <a:ea typeface="Helvetica Neue" panose="02000503000000020004" pitchFamily="2" charset="0"/>
                <a:cs typeface="Helvetica Neue" panose="02000503000000020004" pitchFamily="2" charset="0"/>
              </a:rPr>
              <a:t>transform ⚬ subset ⚬ reformat</a:t>
            </a:r>
            <a:endParaRPr lang="en-US" altLang="en-US">
              <a:latin typeface="Century Gothic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>
                <a:solidFill>
                  <a:schemeClr val="accent1">
                    <a:lumMod val="75000"/>
                  </a:schemeClr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ASDC Subsetters</a:t>
            </a:r>
            <a:endParaRPr lang="en-US" altLang="en-US">
              <a:solidFill>
                <a:schemeClr val="accent1">
                  <a:lumMod val="75000"/>
                </a:schemeClr>
              </a:solidFill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lvl="1"/>
            <a:r>
              <a:rPr lang="en-US" sz="1400">
                <a:latin typeface="Century Gothic"/>
              </a:rPr>
              <a:t>⚬ subset ⚬ </a:t>
            </a:r>
            <a:r>
              <a:rPr lang="en-US" sz="1400">
                <a:solidFill>
                  <a:srgbClr val="000000"/>
                </a:solidFill>
                <a:latin typeface="Century Gothic"/>
              </a:rPr>
              <a:t>aggregate</a:t>
            </a:r>
            <a:endParaRPr lang="en-US" altLang="en-US" sz="1400">
              <a:latin typeface="Century Gothic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B65ADB-2B6F-5549-B201-EA04072B26CE}"/>
              </a:ext>
            </a:extLst>
          </p:cNvPr>
          <p:cNvGrpSpPr/>
          <p:nvPr/>
        </p:nvGrpSpPr>
        <p:grpSpPr>
          <a:xfrm>
            <a:off x="509676" y="4567029"/>
            <a:ext cx="10708054" cy="1798288"/>
            <a:chOff x="214675" y="5105421"/>
            <a:chExt cx="8490914" cy="1798288"/>
          </a:xfrm>
        </p:grpSpPr>
        <p:sp>
          <p:nvSpPr>
            <p:cNvPr id="8" name="TextBox 18">
              <a:extLst>
                <a:ext uri="{FF2B5EF4-FFF2-40B4-BE49-F238E27FC236}">
                  <a16:creationId xmlns:a16="http://schemas.microsoft.com/office/drawing/2014/main" id="{5E61317D-4DCD-7F4A-9676-3DAD1D76C1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050" y="5463315"/>
              <a:ext cx="8432539" cy="144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numCol="1" anchor="t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  <a:cs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buNone/>
              </a:pPr>
              <a:r>
                <a:rPr lang="en-US" altLang="en-US" sz="1800">
                  <a:solidFill>
                    <a:schemeClr val="accent1">
                      <a:lumMod val="75000"/>
                    </a:schemeClr>
                  </a:solidFill>
                  <a:latin typeface="Helvetica Neue"/>
                </a:rPr>
                <a:t>Example scripts</a:t>
              </a:r>
              <a:endParaRPr lang="en-US" sz="1800">
                <a:solidFill>
                  <a:schemeClr val="accent1">
                    <a:lumMod val="75000"/>
                  </a:schemeClr>
                </a:solidFill>
                <a:latin typeface="Helvetica Neue"/>
              </a:endParaRPr>
            </a:p>
            <a:p>
              <a:pPr marL="457200" lvl="1" indent="0">
                <a:buNone/>
              </a:pPr>
              <a:r>
                <a:rPr lang="en-US" altLang="en-US" sz="1400">
                  <a:latin typeface="Century Gothic"/>
                  <a:ea typeface="Helvetica Neue" panose="02000503000000020004" pitchFamily="2" charset="0"/>
                  <a:cs typeface="Helvetica Neue" panose="02000503000000020004" pitchFamily="2" charset="0"/>
                </a:rPr>
                <a:t>⚬ Python/</a:t>
              </a:r>
              <a:r>
                <a:rPr lang="en-US" altLang="en-US" sz="1400" err="1">
                  <a:latin typeface="Century Gothic"/>
                  <a:ea typeface="Helvetica Neue" panose="02000503000000020004" pitchFamily="2" charset="0"/>
                  <a:cs typeface="Helvetica Neue" panose="02000503000000020004" pitchFamily="2" charset="0"/>
                </a:rPr>
                <a:t>Jupyter</a:t>
              </a:r>
              <a:r>
                <a:rPr lang="en-US" altLang="en-US" sz="1400">
                  <a:latin typeface="Century Gothic"/>
                  <a:ea typeface="Helvetica Neue" panose="02000503000000020004" pitchFamily="2" charset="0"/>
                  <a:cs typeface="Helvetica Neue" panose="02000503000000020004" pitchFamily="2" charset="0"/>
                </a:rPr>
                <a:t> Notebook ⚬ R scripts </a:t>
              </a:r>
              <a:endParaRPr lang="en-US" altLang="en-US" sz="140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457200" lvl="1" indent="0">
                <a:buNone/>
              </a:pPr>
              <a:r>
                <a:rPr lang="en-US" altLang="en-US" sz="1400">
                  <a:latin typeface="Century Gothic"/>
                  <a:ea typeface="Helvetica Neue" panose="02000503000000020004" pitchFamily="2" charset="0"/>
                  <a:cs typeface="Helvetica Neue" panose="02000503000000020004" pitchFamily="2" charset="0"/>
                </a:rPr>
                <a:t>⚬ contributed tutorials/scripts </a:t>
              </a:r>
              <a:endParaRPr lang="en-US" altLang="en-US" sz="1800">
                <a:solidFill>
                  <a:schemeClr val="accent1">
                    <a:lumMod val="75000"/>
                  </a:schemeClr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en-US" altLang="en-US" sz="1800" err="1">
                  <a:solidFill>
                    <a:schemeClr val="accent1">
                      <a:lumMod val="75000"/>
                    </a:schemeClr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Earthdata</a:t>
              </a:r>
              <a:r>
                <a:rPr lang="en-US" altLang="en-US" sz="1800">
                  <a:solidFill>
                    <a:schemeClr val="accent1">
                      <a:lumMod val="75000"/>
                    </a:schemeClr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 Forum</a:t>
              </a:r>
              <a:r>
                <a:rPr lang="en-US" altLang="en-US" sz="1400">
                  <a:latin typeface="+mn-lt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S" sz="1400">
                  <a:latin typeface="Century Gothic"/>
                  <a:ea typeface="MS PGothic"/>
                  <a:hlinkClick r:id="rId9"/>
                </a:rPr>
                <a:t>https://forum.earthdata.nasa.gov/</a:t>
              </a:r>
              <a:endParaRPr lang="en-US" altLang="en-US" sz="1400">
                <a:latin typeface="Century Gothic"/>
                <a:ea typeface="MS PGothic"/>
                <a:cs typeface="Helvetica Neue" panose="02000503000000020004" pitchFamily="2" charset="0"/>
              </a:endParaRPr>
            </a:p>
            <a:p>
              <a:pPr>
                <a:spcBef>
                  <a:spcPct val="0"/>
                </a:spcBef>
                <a:buNone/>
              </a:pPr>
              <a:r>
                <a:rPr lang="en-US" altLang="en-US" sz="1800">
                  <a:solidFill>
                    <a:schemeClr val="accent1">
                      <a:lumMod val="75000"/>
                    </a:schemeClr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ASDC User Support</a:t>
              </a:r>
              <a:r>
                <a:rPr lang="en-US" altLang="en-US" sz="1800">
                  <a:solidFill>
                    <a:srgbClr val="0070C0"/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en-US" altLang="en-US" sz="1400">
                  <a:latin typeface="Century Gothic"/>
                  <a:ea typeface="Helvetica Neue" panose="02000503000000020004" pitchFamily="2" charset="0"/>
                  <a:cs typeface="Helvetica Neue" panose="02000503000000020004" pitchFamily="2" charset="0"/>
                  <a:hlinkClick r:id="rId10"/>
                </a:rPr>
                <a:t>support-asdc@earthdata.nasa.gov</a:t>
              </a:r>
              <a:r>
                <a:rPr lang="en-US" altLang="en-US" sz="1400">
                  <a:latin typeface="Century Gothic"/>
                  <a:ea typeface="Helvetica Neue" panose="02000503000000020004" pitchFamily="2" charset="0"/>
                  <a:cs typeface="Helvetica Neue" panose="02000503000000020004" pitchFamily="2" charset="0"/>
                </a:rPr>
                <a:t> </a:t>
              </a:r>
              <a:endParaRPr lang="en-US" altLang="en-US" sz="1400"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D3E0637-8D97-464B-9295-E22BCA6C3B77}"/>
                </a:ext>
              </a:extLst>
            </p:cNvPr>
            <p:cNvSpPr/>
            <p:nvPr/>
          </p:nvSpPr>
          <p:spPr>
            <a:xfrm>
              <a:off x="214675" y="5105421"/>
              <a:ext cx="35478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2000" b="1">
                  <a:solidFill>
                    <a:schemeClr val="accent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User Support and Other Resources</a:t>
              </a:r>
              <a:endParaRPr lang="en-US" sz="2000" b="1">
                <a:solidFill>
                  <a:schemeClr val="accent2"/>
                </a:solidFill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E4B4E91-434D-994F-BA82-3FE14A034D81}"/>
              </a:ext>
            </a:extLst>
          </p:cNvPr>
          <p:cNvSpPr/>
          <p:nvPr/>
        </p:nvSpPr>
        <p:spPr>
          <a:xfrm>
            <a:off x="612684" y="631674"/>
            <a:ext cx="6245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ASDC Data Distribution: Tools and Services</a:t>
            </a:r>
            <a:endParaRPr lang="en-US" sz="2000" b="1">
              <a:solidFill>
                <a:schemeClr val="accent2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DE7CA3-1B62-7C40-A16A-28DED4F80517}"/>
              </a:ext>
            </a:extLst>
          </p:cNvPr>
          <p:cNvCxnSpPr/>
          <p:nvPr/>
        </p:nvCxnSpPr>
        <p:spPr>
          <a:xfrm>
            <a:off x="6624097" y="4127828"/>
            <a:ext cx="2024096" cy="0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23A125-7635-1845-AE50-06CD3F96140B}"/>
              </a:ext>
            </a:extLst>
          </p:cNvPr>
          <p:cNvCxnSpPr/>
          <p:nvPr/>
        </p:nvCxnSpPr>
        <p:spPr>
          <a:xfrm>
            <a:off x="659674" y="631838"/>
            <a:ext cx="10724456" cy="0"/>
          </a:xfrm>
          <a:prstGeom prst="lin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E3DF74-AA35-D04C-BEBC-2834E2F2743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63" y="3463511"/>
            <a:ext cx="1578445" cy="3311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1ECAE0-5F71-5145-AACC-58482316022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94" y="4874627"/>
            <a:ext cx="766981" cy="7051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11C0E9-FC16-7C4D-A41C-15E4C6A17D6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92" y="4961961"/>
            <a:ext cx="1279624" cy="3415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5063" y="1027461"/>
            <a:ext cx="1547700" cy="46710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D958FB1-C9BE-42B6-8AFB-C35F8CE38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665" y="839202"/>
            <a:ext cx="5128602" cy="251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B89F5D-6633-4CC4-9D81-5D52D5C2DAE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7" r="1818" b="5800"/>
          <a:stretch/>
        </p:blipFill>
        <p:spPr>
          <a:xfrm>
            <a:off x="6477665" y="3669925"/>
            <a:ext cx="5179318" cy="234987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9DCC9B9-34B6-44D7-8226-BF4EC1A05581}"/>
              </a:ext>
            </a:extLst>
          </p:cNvPr>
          <p:cNvSpPr/>
          <p:nvPr/>
        </p:nvSpPr>
        <p:spPr>
          <a:xfrm>
            <a:off x="8102064" y="6031295"/>
            <a:ext cx="2231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>
                <a:latin typeface="Century Gothic" panose="020B0502020202020204" pitchFamily="34" charset="0"/>
                <a:hlinkClick r:id="rId17"/>
              </a:rPr>
              <a:t>https://asdc.larc.nasa.gov/</a:t>
            </a:r>
            <a:endParaRPr lang="en-US" sz="1200" i="1">
              <a:latin typeface="Century Gothic" panose="020B0502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3398B7-023E-4EA8-AB0C-E4DFA1B798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74163" y="3962961"/>
            <a:ext cx="643567" cy="9991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CA8F60F-D809-4DC3-BC41-2CFC357200A1}"/>
              </a:ext>
            </a:extLst>
          </p:cNvPr>
          <p:cNvSpPr/>
          <p:nvPr/>
        </p:nvSpPr>
        <p:spPr>
          <a:xfrm>
            <a:off x="10575563" y="3800790"/>
            <a:ext cx="133350" cy="107916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ew QGIS 3.0 logo candidate – QGIS.org blog">
            <a:extLst>
              <a:ext uri="{FF2B5EF4-FFF2-40B4-BE49-F238E27FC236}">
                <a16:creationId xmlns:a16="http://schemas.microsoft.com/office/drawing/2014/main" id="{4C58AE01-5ABD-4A26-9DCD-82C670783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338" y="2707468"/>
            <a:ext cx="1025130" cy="49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cGIS Server - LuminFire">
            <a:extLst>
              <a:ext uri="{FF2B5EF4-FFF2-40B4-BE49-F238E27FC236}">
                <a16:creationId xmlns:a16="http://schemas.microsoft.com/office/drawing/2014/main" id="{EBB19659-108A-4626-AF3D-9E8C67B07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092" y="2677335"/>
            <a:ext cx="1383448" cy="61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 (programming language) - Wikipedia">
            <a:extLst>
              <a:ext uri="{FF2B5EF4-FFF2-40B4-BE49-F238E27FC236}">
                <a16:creationId xmlns:a16="http://schemas.microsoft.com/office/drawing/2014/main" id="{1F3F15B1-E40B-411F-8C48-B1464DF7E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45" y="5318936"/>
            <a:ext cx="518436" cy="40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550AE447-642F-5C48-83F7-28200B592F9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23360" y="2293193"/>
            <a:ext cx="1991637" cy="424025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5FC4D2CD-DD26-4F4A-8039-9F4D8C9C97A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96428" y="1841502"/>
            <a:ext cx="1918570" cy="3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1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8C51A5-D615-1C46-93E5-172C6896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827145"/>
            <a:ext cx="9025378" cy="1200329"/>
          </a:xfrm>
        </p:spPr>
        <p:txBody>
          <a:bodyPr/>
          <a:lstStyle/>
          <a:p>
            <a:r>
              <a:rPr lang="en-US" dirty="0"/>
              <a:t>Coordination on Climate and Forecasting (CF) Conventions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2E6C8-1BAE-B94B-AC5D-40185132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5CBF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A4D0F-A69A-48A2-B704-A96252424C65}"/>
              </a:ext>
            </a:extLst>
          </p:cNvPr>
          <p:cNvSpPr txBox="1"/>
          <p:nvPr/>
        </p:nvSpPr>
        <p:spPr>
          <a:xfrm>
            <a:off x="4378036" y="6299200"/>
            <a:ext cx="374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https://cfconventions.org/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F8066F-4890-4416-A69C-5B88EAA63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974" y="2214709"/>
            <a:ext cx="3643953" cy="2564805"/>
          </a:xfr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ASDC worked with TEMPO team to make products as CF compatible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compatibility and interoperability of data products in tools &amp; applications!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F80C1-F312-4030-AE88-7DB859E48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2"/>
          <a:stretch/>
        </p:blipFill>
        <p:spPr>
          <a:xfrm>
            <a:off x="4959927" y="2214710"/>
            <a:ext cx="7047345" cy="36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8C51A5-D615-1C46-93E5-172C68964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Earthdata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D68E4-3C79-344A-809F-A5151D638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974" y="2214710"/>
            <a:ext cx="3274499" cy="4151393"/>
          </a:xfr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Search and Order Data From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On Premise at ASDC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Amazon Web Services (AWS)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Harmony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Subsetting</a:t>
            </a:r>
            <a:r>
              <a:rPr lang="en-US" sz="1600" dirty="0"/>
              <a:t> &amp; Aggregation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Reprojection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Regridding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File Conversions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Browse Imagery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Global Imagery Browse Service (GIBS)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Application Programming Interface (API) Access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2E6C8-1BAE-B94B-AC5D-40185132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5CBF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7580C7-33AB-4B3B-B101-BF9BB12F1035}"/>
              </a:ext>
            </a:extLst>
          </p:cNvPr>
          <p:cNvSpPr txBox="1"/>
          <p:nvPr/>
        </p:nvSpPr>
        <p:spPr>
          <a:xfrm>
            <a:off x="4378036" y="6299200"/>
            <a:ext cx="374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https://search.earthdata.nasa.gov</a:t>
            </a:r>
          </a:p>
        </p:txBody>
      </p:sp>
      <p:pic>
        <p:nvPicPr>
          <p:cNvPr id="6" name="Picture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5C9BAB04-5359-4BBC-8FC4-D4389C745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49" y="2102419"/>
            <a:ext cx="6850630" cy="348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8C51A5-D615-1C46-93E5-172C68964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73394"/>
            <a:ext cx="9025378" cy="507831"/>
          </a:xfrm>
        </p:spPr>
        <p:txBody>
          <a:bodyPr/>
          <a:lstStyle/>
          <a:p>
            <a:r>
              <a:rPr lang="en-US" sz="3000" dirty="0"/>
              <a:t>Worldview / Global Imagery Browse Service (GIBS)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2E6C8-1BAE-B94B-AC5D-40185132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5CBF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F5E10D-C500-4531-A7B0-6376E921E366}"/>
              </a:ext>
            </a:extLst>
          </p:cNvPr>
          <p:cNvSpPr txBox="1"/>
          <p:nvPr/>
        </p:nvSpPr>
        <p:spPr>
          <a:xfrm>
            <a:off x="1173019" y="6160660"/>
            <a:ext cx="1034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65CBF9"/>
                </a:solidFill>
                <a:latin typeface="Calibri" panose="020F0502020204030204"/>
              </a:rPr>
              <a:t>https://worldview.nasa.gov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https://www.earthdata.nasa.gov/eosdis/science-system-description/eosdis-components/gibs</a:t>
            </a:r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F8C60294-E516-43BC-99BF-43DB80FF1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846" y="2017532"/>
            <a:ext cx="6480053" cy="328390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04E486D-95AC-4025-832D-AD926C0F4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974" y="2214710"/>
            <a:ext cx="3921044" cy="2939779"/>
          </a:xfr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Browse Imagery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Set Thresholds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Animations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Event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Global Imagery Browse Service (GIBS) API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Web Map Tile Service (WMTS)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Tiled Web Map Service (TWMS)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Web Map Service (WMS)</a:t>
            </a:r>
          </a:p>
        </p:txBody>
      </p:sp>
    </p:spTree>
    <p:extLst>
      <p:ext uri="{BB962C8B-B14F-4D97-AF65-F5344CB8AC3E}">
        <p14:creationId xmlns:p14="http://schemas.microsoft.com/office/powerpoint/2010/main" val="415616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8C51A5-D615-1C46-93E5-172C68964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Earthdata GIS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2E6C8-1BAE-B94B-AC5D-40185132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5CBF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A4D0F-A69A-48A2-B704-A96252424C65}"/>
              </a:ext>
            </a:extLst>
          </p:cNvPr>
          <p:cNvSpPr txBox="1"/>
          <p:nvPr/>
        </p:nvSpPr>
        <p:spPr>
          <a:xfrm>
            <a:off x="4378036" y="6299200"/>
            <a:ext cx="374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lang="en-US" dirty="0" err="1">
                <a:solidFill>
                  <a:srgbClr val="65CBF9"/>
                </a:solidFill>
                <a:latin typeface="Calibri" panose="020F0502020204030204"/>
              </a:rPr>
              <a:t>gis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.earthdata.nasa.gov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F8066F-4890-4416-A69C-5B88EAA63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975" y="2214710"/>
            <a:ext cx="4599634" cy="3557384"/>
          </a:xfr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ArcGIS Image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ArcGIS Feature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Geospatial Consortium (OGC)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Web Map Service (WMS)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Web Coverage Service (WCS)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Web Feature Service (WFS)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Web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Web Applications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0027FC4-6FEE-4A12-940B-957B24BE8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40057"/>
            <a:ext cx="5847009" cy="328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822C9CF-E55F-47A3-831C-EFE449751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19139"/>
            <a:ext cx="5847010" cy="328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01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8C51A5-D615-1C46-93E5-172C68964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OPeNDAP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2E6C8-1BAE-B94B-AC5D-40185132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5CBF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A4D0F-A69A-48A2-B704-A96252424C65}"/>
              </a:ext>
            </a:extLst>
          </p:cNvPr>
          <p:cNvSpPr txBox="1"/>
          <p:nvPr/>
        </p:nvSpPr>
        <p:spPr>
          <a:xfrm>
            <a:off x="4369418" y="6057666"/>
            <a:ext cx="3740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65CBF9"/>
                </a:solidFill>
                <a:latin typeface="Calibri" panose="020F0502020204030204"/>
              </a:rPr>
              <a:t>https://opendap.larc.nasa.gov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5CBF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https://opendap.earthdata.nasa.gov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EB836-E0CD-4528-A3F1-132A7D4CC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50" y="1977664"/>
            <a:ext cx="6939793" cy="348796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F8066F-4890-4416-A69C-5B88EAA63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974" y="2214710"/>
            <a:ext cx="9251621" cy="4405821"/>
          </a:xfr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API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Subsetting</a:t>
            </a:r>
            <a:r>
              <a:rPr lang="en-US" dirty="0"/>
              <a:t> &amp; Aggregation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File Conversions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Accessed Through: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ArcGIS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Matlab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Ferret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GrADS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IDV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Panoply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Python, R, Java, 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0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8C51A5-D615-1C46-93E5-172C68964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ASDC </a:t>
            </a:r>
            <a:r>
              <a:rPr lang="en-US" dirty="0" err="1"/>
              <a:t>Subsetters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2E6C8-1BAE-B94B-AC5D-40185132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5CBF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A4D0F-A69A-48A2-B704-A96252424C65}"/>
              </a:ext>
            </a:extLst>
          </p:cNvPr>
          <p:cNvSpPr txBox="1"/>
          <p:nvPr/>
        </p:nvSpPr>
        <p:spPr>
          <a:xfrm>
            <a:off x="4378036" y="6299200"/>
            <a:ext cx="374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https://subset.larc.nasa.gov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DEB836-E0CD-4528-A3F1-132A7D4CC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50" y="1977664"/>
            <a:ext cx="6939793" cy="348796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F8066F-4890-4416-A69C-5B88EAA63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5974" y="2214710"/>
            <a:ext cx="9251621" cy="1585049"/>
          </a:xfr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Premise at ASDC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API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Subsetting</a:t>
            </a:r>
            <a:r>
              <a:rPr lang="en-US" dirty="0"/>
              <a:t> &amp; Aggregation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File Conversions</a:t>
            </a:r>
          </a:p>
        </p:txBody>
      </p:sp>
    </p:spTree>
    <p:extLst>
      <p:ext uri="{BB962C8B-B14F-4D97-AF65-F5344CB8AC3E}">
        <p14:creationId xmlns:p14="http://schemas.microsoft.com/office/powerpoint/2010/main" val="40539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8C51A5-D615-1C46-93E5-172C68964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Earthdata Forum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2E6C8-1BAE-B94B-AC5D-40185132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5CBF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7580C7-33AB-4B3B-B101-BF9BB12F1035}"/>
              </a:ext>
            </a:extLst>
          </p:cNvPr>
          <p:cNvSpPr txBox="1"/>
          <p:nvPr/>
        </p:nvSpPr>
        <p:spPr>
          <a:xfrm>
            <a:off x="4378036" y="6299200"/>
            <a:ext cx="374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lang="en-US" dirty="0">
                <a:solidFill>
                  <a:srgbClr val="65CBF9"/>
                </a:solidFill>
                <a:latin typeface="Calibri" panose="020F0502020204030204"/>
              </a:rPr>
              <a:t>forum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5CBF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.earthdata.nasa.gov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4CB3C9-4FF3-4040-A17B-6DC8BFB87A9A}"/>
              </a:ext>
            </a:extLst>
          </p:cNvPr>
          <p:cNvSpPr txBox="1">
            <a:spLocks/>
          </p:cNvSpPr>
          <p:nvPr/>
        </p:nvSpPr>
        <p:spPr>
          <a:xfrm>
            <a:off x="1559792" y="1798698"/>
            <a:ext cx="4817881" cy="407803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entury Gothic" panose="020B0502020202020204" pitchFamily="34" charset="0"/>
              </a:rPr>
              <a:t>Science Data Users </a:t>
            </a:r>
            <a:r>
              <a:rPr lang="en-US" dirty="0">
                <a:latin typeface="Century Gothic" panose="020B0502020202020204" pitchFamily="34" charset="0"/>
              </a:rPr>
              <a:t>can seamlessly search for information even if they do not know which DAAC the data belongs to.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Scientists &amp; Data Providers </a:t>
            </a:r>
            <a:r>
              <a:rPr lang="en-US" dirty="0">
                <a:latin typeface="Century Gothic" panose="020B0502020202020204" pitchFamily="34" charset="0"/>
              </a:rPr>
              <a:t>can effectively assist their user community in more accurately using their products.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DAACs &amp; Subject Matter Experts (SMEs)</a:t>
            </a:r>
            <a:r>
              <a:rPr lang="en-US" dirty="0">
                <a:latin typeface="Century Gothic" panose="020B0502020202020204" pitchFamily="34" charset="0"/>
              </a:rPr>
              <a:t> can quickly link users to existing resources.</a:t>
            </a:r>
          </a:p>
          <a:p>
            <a:r>
              <a:rPr lang="en-US" b="1" dirty="0">
                <a:latin typeface="Century Gothic" panose="020B0502020202020204" pitchFamily="34" charset="0"/>
              </a:rPr>
              <a:t>DAAC User Services</a:t>
            </a:r>
            <a:r>
              <a:rPr lang="en-US" dirty="0">
                <a:latin typeface="Century Gothic" panose="020B0502020202020204" pitchFamily="34" charset="0"/>
              </a:rPr>
              <a:t> can swiftly provide inquirers with an authoritative source related to DAAC data products &amp; services.</a:t>
            </a:r>
          </a:p>
        </p:txBody>
      </p:sp>
      <p:pic>
        <p:nvPicPr>
          <p:cNvPr id="10" name="Picture 2" descr="https://www.arcgis.com/sharing/rest/content/items/3586f7f341b541eda0434e87527492bf/resources/Forum__1585682286354.png">
            <a:extLst>
              <a:ext uri="{FF2B5EF4-FFF2-40B4-BE49-F238E27FC236}">
                <a16:creationId xmlns:a16="http://schemas.microsoft.com/office/drawing/2014/main" id="{95A7970A-B981-4180-BF47-297B1265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730" y="1427309"/>
            <a:ext cx="4541022" cy="45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87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_STILL_OPTION_1" id="{A7EB731F-9F26-FA45-B219-A9FC2724B824}" vid="{BB2B4FA0-A277-B74D-BFBF-46A8FBBB8B3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FEC8536ABF9348BC4B1703745DD8A9" ma:contentTypeVersion="17" ma:contentTypeDescription="Create a new document." ma:contentTypeScope="" ma:versionID="79f1ac5285e46b546a0adb8aa91483f5">
  <xsd:schema xmlns:xsd="http://www.w3.org/2001/XMLSchema" xmlns:xs="http://www.w3.org/2001/XMLSchema" xmlns:p="http://schemas.microsoft.com/office/2006/metadata/properties" xmlns:ns1="http://schemas.microsoft.com/sharepoint/v3" xmlns:ns2="cf1fd67d-55d4-4326-a7f8-e3b327ab3a23" xmlns:ns3="f5d3a9e4-60b4-411a-a09f-43485e137dff" xmlns:ns4="d900e117-17a0-4b24-9e47-511ef1d02c43" targetNamespace="http://schemas.microsoft.com/office/2006/metadata/properties" ma:root="true" ma:fieldsID="8421626e739faea48c2940ea76b7a77d" ns1:_="" ns2:_="" ns3:_="" ns4:_="">
    <xsd:import namespace="http://schemas.microsoft.com/sharepoint/v3"/>
    <xsd:import namespace="cf1fd67d-55d4-4326-a7f8-e3b327ab3a23"/>
    <xsd:import namespace="f5d3a9e4-60b4-411a-a09f-43485e137dff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1fd67d-55d4-4326-a7f8-e3b327ab3a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3a9e4-60b4-411a-a09f-43485e137d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bd80194-8495-4771-9290-3ae37e98055c}" ma:internalName="TaxCatchAll" ma:showField="CatchAllData" ma:web="f5d3a9e4-60b4-411a-a09f-43485e137d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cf1fd67d-55d4-4326-a7f8-e3b327ab3a23">
      <Terms xmlns="http://schemas.microsoft.com/office/infopath/2007/PartnerControls"/>
    </lcf76f155ced4ddcb4097134ff3c332f>
    <TaxCatchAll xmlns="d900e117-17a0-4b24-9e47-511ef1d02c43" xsi:nil="true"/>
    <Notes xmlns="cf1fd67d-55d4-4326-a7f8-e3b327ab3a2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719516-AD78-468E-A0A0-9DB83BA75532}">
  <ds:schemaRefs>
    <ds:schemaRef ds:uri="cf1fd67d-55d4-4326-a7f8-e3b327ab3a23"/>
    <ds:schemaRef ds:uri="d900e117-17a0-4b24-9e47-511ef1d02c43"/>
    <ds:schemaRef ds:uri="f5d3a9e4-60b4-411a-a09f-43485e137d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06E2327-2EDF-4DFE-86F1-A401F8EEFB99}">
  <ds:schemaRefs>
    <ds:schemaRef ds:uri="http://purl.org/dc/elements/1.1/"/>
    <ds:schemaRef ds:uri="f5d3a9e4-60b4-411a-a09f-43485e137dff"/>
    <ds:schemaRef ds:uri="http://purl.org/dc/dcmitype/"/>
    <ds:schemaRef ds:uri="http://www.w3.org/XML/1998/namespace"/>
    <ds:schemaRef ds:uri="http://purl.org/dc/terms/"/>
    <ds:schemaRef ds:uri="http://schemas.microsoft.com/office/2006/metadata/properties"/>
    <ds:schemaRef ds:uri="http://schemas.microsoft.com/office/infopath/2007/PartnerControls"/>
    <ds:schemaRef ds:uri="d900e117-17a0-4b24-9e47-511ef1d02c43"/>
    <ds:schemaRef ds:uri="http://schemas.microsoft.com/office/2006/documentManagement/types"/>
    <ds:schemaRef ds:uri="http://schemas.openxmlformats.org/package/2006/metadata/core-properties"/>
    <ds:schemaRef ds:uri="cf1fd67d-55d4-4326-a7f8-e3b327ab3a23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ABFAF733-83B8-4CD4-AE53-B5F1FAB4B73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TEMPO_2020MAY19</Template>
  <TotalTime>516</TotalTime>
  <Words>582</Words>
  <Application>Microsoft Office PowerPoint</Application>
  <PresentationFormat>Widescreen</PresentationFormat>
  <Paragraphs>110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Century Gothic</vt:lpstr>
      <vt:lpstr>Helvetica Neue</vt:lpstr>
      <vt:lpstr>Segoe UI</vt:lpstr>
      <vt:lpstr>Wingdings</vt:lpstr>
      <vt:lpstr>Office Theme</vt:lpstr>
      <vt:lpstr>1_Office Theme</vt:lpstr>
      <vt:lpstr>PowerPoint Presentation</vt:lpstr>
      <vt:lpstr>PowerPoint Presentation</vt:lpstr>
      <vt:lpstr>Coordination on Climate and Forecasting (CF) Conventions </vt:lpstr>
      <vt:lpstr>Earthdata Search</vt:lpstr>
      <vt:lpstr>Worldview / Global Imagery Browse Service (GIBS)</vt:lpstr>
      <vt:lpstr>Earthdata GIS</vt:lpstr>
      <vt:lpstr>OPeNDAP</vt:lpstr>
      <vt:lpstr>ASDC Subsetters</vt:lpstr>
      <vt:lpstr>Earthdata Forum</vt:lpstr>
      <vt:lpstr>PowerPoint Presentation</vt:lpstr>
    </vt:vector>
  </TitlesOfParts>
  <Manager/>
  <Company>HPES ACES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Larson, Timothy R. (LARC-E301)[Science Systems &amp; Applications, Inc.]</dc:creator>
  <cp:keywords/>
  <dc:description/>
  <cp:lastModifiedBy>Tisdale, Matthew S. (LARC-E301)</cp:lastModifiedBy>
  <cp:revision>11</cp:revision>
  <dcterms:created xsi:type="dcterms:W3CDTF">2020-05-08T02:25:26Z</dcterms:created>
  <dcterms:modified xsi:type="dcterms:W3CDTF">2023-05-04T21:43:12Z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0x0101001DFEC8536ABF9348BC4B1703745DD8A9</vt:lpwstr>
  </property>
  <property fmtid="{D5CDD505-2E9C-101B-9397-08002B2CF9AE}" pid="3" name="MediaServiceImageTags">
    <vt:lpwstr/>
  </property>
</Properties>
</file>